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3" r:id="rId4"/>
    <p:sldId id="257" r:id="rId5"/>
    <p:sldId id="265" r:id="rId6"/>
    <p:sldId id="268" r:id="rId7"/>
    <p:sldId id="266" r:id="rId8"/>
    <p:sldId id="270" r:id="rId9"/>
    <p:sldId id="267" r:id="rId10"/>
    <p:sldId id="269" r:id="rId11"/>
    <p:sldId id="271" r:id="rId12"/>
    <p:sldId id="272" r:id="rId13"/>
    <p:sldId id="273" r:id="rId14"/>
    <p:sldId id="275" r:id="rId15"/>
    <p:sldId id="276" r:id="rId16"/>
    <p:sldId id="277" r:id="rId17"/>
    <p:sldId id="284" r:id="rId18"/>
    <p:sldId id="285" r:id="rId19"/>
    <p:sldId id="278" r:id="rId20"/>
    <p:sldId id="280" r:id="rId21"/>
    <p:sldId id="281" r:id="rId22"/>
    <p:sldId id="282" r:id="rId23"/>
    <p:sldId id="283"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6F8A2-F33B-DC23-94E7-9F34D32AA011}" v="212" dt="2021-06-03T01:43:00.448"/>
    <p1510:client id="{525BB1CF-5A69-0C0F-A298-2910F6AF23BB}" v="2272" dt="2021-06-03T23:01:36.382"/>
    <p1510:client id="{A4664174-E32C-207C-B929-1CF7BC74C8A9}" v="1957" dt="2021-06-03T01:26:53.3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576003-6116-4CF0-88DD-366AAD994EFE}"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9F210879-B1B1-49C0-8791-13729360F0E3}">
      <dgm:prSet/>
      <dgm:spPr/>
      <dgm:t>
        <a:bodyPr/>
        <a:lstStyle/>
        <a:p>
          <a:r>
            <a:rPr lang="en-US"/>
            <a:t>Create a model that will accurately predict which transportation loads will be delivered late to their destination.</a:t>
          </a:r>
        </a:p>
      </dgm:t>
    </dgm:pt>
    <dgm:pt modelId="{E5B2DA51-2EC5-4212-A764-93BABEAF4776}" type="parTrans" cxnId="{0B92B99A-9552-4800-97D6-7E7CD0B63DED}">
      <dgm:prSet/>
      <dgm:spPr/>
      <dgm:t>
        <a:bodyPr/>
        <a:lstStyle/>
        <a:p>
          <a:endParaRPr lang="en-US"/>
        </a:p>
      </dgm:t>
    </dgm:pt>
    <dgm:pt modelId="{4B836BD2-E059-421B-946B-A6C91F1FBB70}" type="sibTrans" cxnId="{0B92B99A-9552-4800-97D6-7E7CD0B63DED}">
      <dgm:prSet/>
      <dgm:spPr/>
      <dgm:t>
        <a:bodyPr/>
        <a:lstStyle/>
        <a:p>
          <a:endParaRPr lang="en-US"/>
        </a:p>
      </dgm:t>
    </dgm:pt>
    <dgm:pt modelId="{599EA65A-C176-4E7B-BF3C-98AE1D13C7D9}">
      <dgm:prSet/>
      <dgm:spPr/>
      <dgm:t>
        <a:bodyPr/>
        <a:lstStyle/>
        <a:p>
          <a:r>
            <a:rPr lang="en-US"/>
            <a:t>Identify which variables are statistically signifcant</a:t>
          </a:r>
        </a:p>
      </dgm:t>
    </dgm:pt>
    <dgm:pt modelId="{25FCF3E4-E64B-420C-B067-3E13B8E109A4}" type="parTrans" cxnId="{3B3B0D5F-FE22-45E9-9250-36DF43FE6CA0}">
      <dgm:prSet/>
      <dgm:spPr/>
      <dgm:t>
        <a:bodyPr/>
        <a:lstStyle/>
        <a:p>
          <a:endParaRPr lang="en-US"/>
        </a:p>
      </dgm:t>
    </dgm:pt>
    <dgm:pt modelId="{0758C8D8-CA06-4DDB-A09A-CC7BCE2D712C}" type="sibTrans" cxnId="{3B3B0D5F-FE22-45E9-9250-36DF43FE6CA0}">
      <dgm:prSet/>
      <dgm:spPr/>
      <dgm:t>
        <a:bodyPr/>
        <a:lstStyle/>
        <a:p>
          <a:endParaRPr lang="en-US"/>
        </a:p>
      </dgm:t>
    </dgm:pt>
    <dgm:pt modelId="{AE2BAD28-5F8D-4C90-9F8E-9DCA07C04CAC}">
      <dgm:prSet/>
      <dgm:spPr/>
      <dgm:t>
        <a:bodyPr/>
        <a:lstStyle/>
        <a:p>
          <a:r>
            <a:rPr lang="en-US"/>
            <a:t>Operational Goals</a:t>
          </a:r>
        </a:p>
      </dgm:t>
    </dgm:pt>
    <dgm:pt modelId="{2DF04016-22D2-49B2-83DA-6075158AED1D}" type="parTrans" cxnId="{985B7043-95CD-4484-B1A1-D80C86554735}">
      <dgm:prSet/>
      <dgm:spPr/>
      <dgm:t>
        <a:bodyPr/>
        <a:lstStyle/>
        <a:p>
          <a:endParaRPr lang="en-US"/>
        </a:p>
      </dgm:t>
    </dgm:pt>
    <dgm:pt modelId="{7F79F51A-FF87-453D-AC57-B1491446CBDF}" type="sibTrans" cxnId="{985B7043-95CD-4484-B1A1-D80C86554735}">
      <dgm:prSet/>
      <dgm:spPr/>
      <dgm:t>
        <a:bodyPr/>
        <a:lstStyle/>
        <a:p>
          <a:endParaRPr lang="en-US"/>
        </a:p>
      </dgm:t>
    </dgm:pt>
    <dgm:pt modelId="{BB716206-8DC7-4B3D-B672-CC99F728C278}">
      <dgm:prSet/>
      <dgm:spPr/>
      <dgm:t>
        <a:bodyPr/>
        <a:lstStyle/>
        <a:p>
          <a:r>
            <a:rPr lang="en-US"/>
            <a:t>Short-Term</a:t>
          </a:r>
        </a:p>
      </dgm:t>
    </dgm:pt>
    <dgm:pt modelId="{AE19C1EC-E2E5-45DA-BD12-446BE8871E05}" type="parTrans" cxnId="{54522FC5-D6A9-4C0B-B8F5-7242BDAE47FF}">
      <dgm:prSet/>
      <dgm:spPr/>
      <dgm:t>
        <a:bodyPr/>
        <a:lstStyle/>
        <a:p>
          <a:endParaRPr lang="en-US"/>
        </a:p>
      </dgm:t>
    </dgm:pt>
    <dgm:pt modelId="{EDCE59DD-B3B7-45D2-A060-B4AF15785EAA}" type="sibTrans" cxnId="{54522FC5-D6A9-4C0B-B8F5-7242BDAE47FF}">
      <dgm:prSet/>
      <dgm:spPr/>
      <dgm:t>
        <a:bodyPr/>
        <a:lstStyle/>
        <a:p>
          <a:endParaRPr lang="en-US"/>
        </a:p>
      </dgm:t>
    </dgm:pt>
    <dgm:pt modelId="{39A651B2-DFD9-49CC-8773-24479528F445}">
      <dgm:prSet/>
      <dgm:spPr/>
      <dgm:t>
        <a:bodyPr/>
        <a:lstStyle/>
        <a:p>
          <a:r>
            <a:rPr lang="en-US"/>
            <a:t>Operations can monitor the status of the load and either reschedule labor or help drive it to be delivered on-time.</a:t>
          </a:r>
        </a:p>
      </dgm:t>
    </dgm:pt>
    <dgm:pt modelId="{479E9755-A8D4-48FB-BE56-FEFC10CFCFB5}" type="parTrans" cxnId="{D9DA065A-C12D-4723-9B34-DC5B07A3B008}">
      <dgm:prSet/>
      <dgm:spPr/>
      <dgm:t>
        <a:bodyPr/>
        <a:lstStyle/>
        <a:p>
          <a:endParaRPr lang="en-US"/>
        </a:p>
      </dgm:t>
    </dgm:pt>
    <dgm:pt modelId="{B447D370-2F26-4207-BA3F-4D94849C3A90}" type="sibTrans" cxnId="{D9DA065A-C12D-4723-9B34-DC5B07A3B008}">
      <dgm:prSet/>
      <dgm:spPr/>
      <dgm:t>
        <a:bodyPr/>
        <a:lstStyle/>
        <a:p>
          <a:endParaRPr lang="en-US"/>
        </a:p>
      </dgm:t>
    </dgm:pt>
    <dgm:pt modelId="{4604EF5F-058C-4879-8A7C-A69531C24EA3}">
      <dgm:prSet/>
      <dgm:spPr/>
      <dgm:t>
        <a:bodyPr/>
        <a:lstStyle/>
        <a:p>
          <a:r>
            <a:rPr lang="en-US"/>
            <a:t>Long-Term</a:t>
          </a:r>
        </a:p>
      </dgm:t>
    </dgm:pt>
    <dgm:pt modelId="{974E1845-C4CB-4B78-B74F-5191E5FB0C6D}" type="parTrans" cxnId="{CC53C269-D123-46EF-BDF8-FBACF73F2743}">
      <dgm:prSet/>
      <dgm:spPr/>
      <dgm:t>
        <a:bodyPr/>
        <a:lstStyle/>
        <a:p>
          <a:endParaRPr lang="en-US"/>
        </a:p>
      </dgm:t>
    </dgm:pt>
    <dgm:pt modelId="{E934513F-9A82-4987-A406-650EC83404BD}" type="sibTrans" cxnId="{CC53C269-D123-46EF-BDF8-FBACF73F2743}">
      <dgm:prSet/>
      <dgm:spPr/>
      <dgm:t>
        <a:bodyPr/>
        <a:lstStyle/>
        <a:p>
          <a:endParaRPr lang="en-US"/>
        </a:p>
      </dgm:t>
    </dgm:pt>
    <dgm:pt modelId="{FF147580-AB61-42A0-B0F6-B2F29E7AD586}">
      <dgm:prSet/>
      <dgm:spPr/>
      <dgm:t>
        <a:bodyPr/>
        <a:lstStyle/>
        <a:p>
          <a:r>
            <a:rPr lang="en-US"/>
            <a:t>Make strategic operational changes based on the analysis' findings to correct these problems in the supply chain to reduce the number of late loads.</a:t>
          </a:r>
        </a:p>
      </dgm:t>
    </dgm:pt>
    <dgm:pt modelId="{5AA8CC92-7235-4609-B654-1CFEC8ED63A9}" type="parTrans" cxnId="{BE784534-9D74-47E6-906E-B1A8020A40E6}">
      <dgm:prSet/>
      <dgm:spPr/>
      <dgm:t>
        <a:bodyPr/>
        <a:lstStyle/>
        <a:p>
          <a:endParaRPr lang="en-US"/>
        </a:p>
      </dgm:t>
    </dgm:pt>
    <dgm:pt modelId="{9D8DCE9C-C099-4DF7-AA89-7004382CEA5F}" type="sibTrans" cxnId="{BE784534-9D74-47E6-906E-B1A8020A40E6}">
      <dgm:prSet/>
      <dgm:spPr/>
      <dgm:t>
        <a:bodyPr/>
        <a:lstStyle/>
        <a:p>
          <a:endParaRPr lang="en-US"/>
        </a:p>
      </dgm:t>
    </dgm:pt>
    <dgm:pt modelId="{C923BCF7-BA8B-4D54-A48C-3B9B6A9FD42C}" type="pres">
      <dgm:prSet presAssocID="{A6576003-6116-4CF0-88DD-366AAD994EFE}" presName="Name0" presStyleCnt="0">
        <dgm:presLayoutVars>
          <dgm:dir/>
          <dgm:animLvl val="lvl"/>
          <dgm:resizeHandles val="exact"/>
        </dgm:presLayoutVars>
      </dgm:prSet>
      <dgm:spPr/>
    </dgm:pt>
    <dgm:pt modelId="{DE8C9DE5-6B06-49A5-B72F-623BEB945543}" type="pres">
      <dgm:prSet presAssocID="{AE2BAD28-5F8D-4C90-9F8E-9DCA07C04CAC}" presName="boxAndChildren" presStyleCnt="0"/>
      <dgm:spPr/>
    </dgm:pt>
    <dgm:pt modelId="{4330D478-49A6-4551-8181-FF1CFCEE61A4}" type="pres">
      <dgm:prSet presAssocID="{AE2BAD28-5F8D-4C90-9F8E-9DCA07C04CAC}" presName="parentTextBox" presStyleLbl="node1" presStyleIdx="0" presStyleCnt="3"/>
      <dgm:spPr/>
    </dgm:pt>
    <dgm:pt modelId="{673F8AA3-19E9-4AA4-92DE-CB314182C8D8}" type="pres">
      <dgm:prSet presAssocID="{AE2BAD28-5F8D-4C90-9F8E-9DCA07C04CAC}" presName="entireBox" presStyleLbl="node1" presStyleIdx="0" presStyleCnt="3"/>
      <dgm:spPr/>
    </dgm:pt>
    <dgm:pt modelId="{135D9C4E-B383-4DF0-BF3A-F72F5EF383CC}" type="pres">
      <dgm:prSet presAssocID="{AE2BAD28-5F8D-4C90-9F8E-9DCA07C04CAC}" presName="descendantBox" presStyleCnt="0"/>
      <dgm:spPr/>
    </dgm:pt>
    <dgm:pt modelId="{542A10A0-60C7-4E0E-9575-914D6D9AFD6D}" type="pres">
      <dgm:prSet presAssocID="{BB716206-8DC7-4B3D-B672-CC99F728C278}" presName="childTextBox" presStyleLbl="fgAccFollowNode1" presStyleIdx="0" presStyleCnt="2">
        <dgm:presLayoutVars>
          <dgm:bulletEnabled val="1"/>
        </dgm:presLayoutVars>
      </dgm:prSet>
      <dgm:spPr/>
    </dgm:pt>
    <dgm:pt modelId="{EF20AB8F-31AB-472D-B2F9-8C43AA87BE48}" type="pres">
      <dgm:prSet presAssocID="{4604EF5F-058C-4879-8A7C-A69531C24EA3}" presName="childTextBox" presStyleLbl="fgAccFollowNode1" presStyleIdx="1" presStyleCnt="2">
        <dgm:presLayoutVars>
          <dgm:bulletEnabled val="1"/>
        </dgm:presLayoutVars>
      </dgm:prSet>
      <dgm:spPr/>
    </dgm:pt>
    <dgm:pt modelId="{CF20EB76-C33C-4286-AD3C-8F5B7C85BBBD}" type="pres">
      <dgm:prSet presAssocID="{0758C8D8-CA06-4DDB-A09A-CC7BCE2D712C}" presName="sp" presStyleCnt="0"/>
      <dgm:spPr/>
    </dgm:pt>
    <dgm:pt modelId="{D732DC03-6821-4E78-BDB8-5782B8D07699}" type="pres">
      <dgm:prSet presAssocID="{599EA65A-C176-4E7B-BF3C-98AE1D13C7D9}" presName="arrowAndChildren" presStyleCnt="0"/>
      <dgm:spPr/>
    </dgm:pt>
    <dgm:pt modelId="{B3D70D71-138D-4395-B3BF-30EA7CB794E6}" type="pres">
      <dgm:prSet presAssocID="{599EA65A-C176-4E7B-BF3C-98AE1D13C7D9}" presName="parentTextArrow" presStyleLbl="node1" presStyleIdx="1" presStyleCnt="3"/>
      <dgm:spPr/>
    </dgm:pt>
    <dgm:pt modelId="{7F7CC30A-E238-461D-817E-AC34177E8BC5}" type="pres">
      <dgm:prSet presAssocID="{4B836BD2-E059-421B-946B-A6C91F1FBB70}" presName="sp" presStyleCnt="0"/>
      <dgm:spPr/>
    </dgm:pt>
    <dgm:pt modelId="{A9BE6465-FFA9-4C64-9F1D-0E213A775A40}" type="pres">
      <dgm:prSet presAssocID="{9F210879-B1B1-49C0-8791-13729360F0E3}" presName="arrowAndChildren" presStyleCnt="0"/>
      <dgm:spPr/>
    </dgm:pt>
    <dgm:pt modelId="{36802777-C6F8-4673-9593-750F2FFD2735}" type="pres">
      <dgm:prSet presAssocID="{9F210879-B1B1-49C0-8791-13729360F0E3}" presName="parentTextArrow" presStyleLbl="node1" presStyleIdx="2" presStyleCnt="3"/>
      <dgm:spPr/>
    </dgm:pt>
  </dgm:ptLst>
  <dgm:cxnLst>
    <dgm:cxn modelId="{B3A37A1B-DA5B-4E05-AEFE-4B4A90091228}" type="presOf" srcId="{599EA65A-C176-4E7B-BF3C-98AE1D13C7D9}" destId="{B3D70D71-138D-4395-B3BF-30EA7CB794E6}" srcOrd="0" destOrd="0" presId="urn:microsoft.com/office/officeart/2005/8/layout/process4"/>
    <dgm:cxn modelId="{BE784534-9D74-47E6-906E-B1A8020A40E6}" srcId="{4604EF5F-058C-4879-8A7C-A69531C24EA3}" destId="{FF147580-AB61-42A0-B0F6-B2F29E7AD586}" srcOrd="0" destOrd="0" parTransId="{5AA8CC92-7235-4609-B654-1CFEC8ED63A9}" sibTransId="{9D8DCE9C-C099-4DF7-AA89-7004382CEA5F}"/>
    <dgm:cxn modelId="{3B3B0D5F-FE22-45E9-9250-36DF43FE6CA0}" srcId="{A6576003-6116-4CF0-88DD-366AAD994EFE}" destId="{599EA65A-C176-4E7B-BF3C-98AE1D13C7D9}" srcOrd="1" destOrd="0" parTransId="{25FCF3E4-E64B-420C-B067-3E13B8E109A4}" sibTransId="{0758C8D8-CA06-4DDB-A09A-CC7BCE2D712C}"/>
    <dgm:cxn modelId="{BFF37A61-55DB-4A71-B09E-88809C027832}" type="presOf" srcId="{4604EF5F-058C-4879-8A7C-A69531C24EA3}" destId="{EF20AB8F-31AB-472D-B2F9-8C43AA87BE48}" srcOrd="0" destOrd="0" presId="urn:microsoft.com/office/officeart/2005/8/layout/process4"/>
    <dgm:cxn modelId="{985B7043-95CD-4484-B1A1-D80C86554735}" srcId="{A6576003-6116-4CF0-88DD-366AAD994EFE}" destId="{AE2BAD28-5F8D-4C90-9F8E-9DCA07C04CAC}" srcOrd="2" destOrd="0" parTransId="{2DF04016-22D2-49B2-83DA-6075158AED1D}" sibTransId="{7F79F51A-FF87-453D-AC57-B1491446CBDF}"/>
    <dgm:cxn modelId="{CC53C269-D123-46EF-BDF8-FBACF73F2743}" srcId="{AE2BAD28-5F8D-4C90-9F8E-9DCA07C04CAC}" destId="{4604EF5F-058C-4879-8A7C-A69531C24EA3}" srcOrd="1" destOrd="0" parTransId="{974E1845-C4CB-4B78-B74F-5191E5FB0C6D}" sibTransId="{E934513F-9A82-4987-A406-650EC83404BD}"/>
    <dgm:cxn modelId="{F290464A-0044-4770-B2FA-057DC1D167CE}" type="presOf" srcId="{FF147580-AB61-42A0-B0F6-B2F29E7AD586}" destId="{EF20AB8F-31AB-472D-B2F9-8C43AA87BE48}" srcOrd="0" destOrd="1" presId="urn:microsoft.com/office/officeart/2005/8/layout/process4"/>
    <dgm:cxn modelId="{08D11258-AD1A-46D8-8526-A91FD3BCD915}" type="presOf" srcId="{AE2BAD28-5F8D-4C90-9F8E-9DCA07C04CAC}" destId="{4330D478-49A6-4551-8181-FF1CFCEE61A4}" srcOrd="0" destOrd="0" presId="urn:microsoft.com/office/officeart/2005/8/layout/process4"/>
    <dgm:cxn modelId="{D9DA065A-C12D-4723-9B34-DC5B07A3B008}" srcId="{BB716206-8DC7-4B3D-B672-CC99F728C278}" destId="{39A651B2-DFD9-49CC-8773-24479528F445}" srcOrd="0" destOrd="0" parTransId="{479E9755-A8D4-48FB-BE56-FEFC10CFCFB5}" sibTransId="{B447D370-2F26-4207-BA3F-4D94849C3A90}"/>
    <dgm:cxn modelId="{93FA5A5A-F354-4E97-8255-5DDDB6AAB7E2}" type="presOf" srcId="{BB716206-8DC7-4B3D-B672-CC99F728C278}" destId="{542A10A0-60C7-4E0E-9575-914D6D9AFD6D}" srcOrd="0" destOrd="0" presId="urn:microsoft.com/office/officeart/2005/8/layout/process4"/>
    <dgm:cxn modelId="{0B92B99A-9552-4800-97D6-7E7CD0B63DED}" srcId="{A6576003-6116-4CF0-88DD-366AAD994EFE}" destId="{9F210879-B1B1-49C0-8791-13729360F0E3}" srcOrd="0" destOrd="0" parTransId="{E5B2DA51-2EC5-4212-A764-93BABEAF4776}" sibTransId="{4B836BD2-E059-421B-946B-A6C91F1FBB70}"/>
    <dgm:cxn modelId="{C12F6F9E-CD7E-470C-B24C-597EBBF70472}" type="presOf" srcId="{39A651B2-DFD9-49CC-8773-24479528F445}" destId="{542A10A0-60C7-4E0E-9575-914D6D9AFD6D}" srcOrd="0" destOrd="1" presId="urn:microsoft.com/office/officeart/2005/8/layout/process4"/>
    <dgm:cxn modelId="{E53D28AC-3FD7-4456-BCE0-A6B6BCD2EC25}" type="presOf" srcId="{9F210879-B1B1-49C0-8791-13729360F0E3}" destId="{36802777-C6F8-4673-9593-750F2FFD2735}" srcOrd="0" destOrd="0" presId="urn:microsoft.com/office/officeart/2005/8/layout/process4"/>
    <dgm:cxn modelId="{8B7A59B8-6EC2-4EF8-9EA6-9F7FEE90052D}" type="presOf" srcId="{A6576003-6116-4CF0-88DD-366AAD994EFE}" destId="{C923BCF7-BA8B-4D54-A48C-3B9B6A9FD42C}" srcOrd="0" destOrd="0" presId="urn:microsoft.com/office/officeart/2005/8/layout/process4"/>
    <dgm:cxn modelId="{54522FC5-D6A9-4C0B-B8F5-7242BDAE47FF}" srcId="{AE2BAD28-5F8D-4C90-9F8E-9DCA07C04CAC}" destId="{BB716206-8DC7-4B3D-B672-CC99F728C278}" srcOrd="0" destOrd="0" parTransId="{AE19C1EC-E2E5-45DA-BD12-446BE8871E05}" sibTransId="{EDCE59DD-B3B7-45D2-A060-B4AF15785EAA}"/>
    <dgm:cxn modelId="{AE3D56FC-EBCF-4BC2-AA36-94C8610968C5}" type="presOf" srcId="{AE2BAD28-5F8D-4C90-9F8E-9DCA07C04CAC}" destId="{673F8AA3-19E9-4AA4-92DE-CB314182C8D8}" srcOrd="1" destOrd="0" presId="urn:microsoft.com/office/officeart/2005/8/layout/process4"/>
    <dgm:cxn modelId="{F23B6B28-22BE-4D32-A986-E0B63F312024}" type="presParOf" srcId="{C923BCF7-BA8B-4D54-A48C-3B9B6A9FD42C}" destId="{DE8C9DE5-6B06-49A5-B72F-623BEB945543}" srcOrd="0" destOrd="0" presId="urn:microsoft.com/office/officeart/2005/8/layout/process4"/>
    <dgm:cxn modelId="{1813DD24-23AE-4B70-A01A-42F27E855F78}" type="presParOf" srcId="{DE8C9DE5-6B06-49A5-B72F-623BEB945543}" destId="{4330D478-49A6-4551-8181-FF1CFCEE61A4}" srcOrd="0" destOrd="0" presId="urn:microsoft.com/office/officeart/2005/8/layout/process4"/>
    <dgm:cxn modelId="{8CECAD38-145B-4538-8139-5B4E1F072225}" type="presParOf" srcId="{DE8C9DE5-6B06-49A5-B72F-623BEB945543}" destId="{673F8AA3-19E9-4AA4-92DE-CB314182C8D8}" srcOrd="1" destOrd="0" presId="urn:microsoft.com/office/officeart/2005/8/layout/process4"/>
    <dgm:cxn modelId="{147810EC-D536-4D8D-9BA5-194703395BC2}" type="presParOf" srcId="{DE8C9DE5-6B06-49A5-B72F-623BEB945543}" destId="{135D9C4E-B383-4DF0-BF3A-F72F5EF383CC}" srcOrd="2" destOrd="0" presId="urn:microsoft.com/office/officeart/2005/8/layout/process4"/>
    <dgm:cxn modelId="{8070BEE2-62CF-4309-BC43-DAADBFDD200C}" type="presParOf" srcId="{135D9C4E-B383-4DF0-BF3A-F72F5EF383CC}" destId="{542A10A0-60C7-4E0E-9575-914D6D9AFD6D}" srcOrd="0" destOrd="0" presId="urn:microsoft.com/office/officeart/2005/8/layout/process4"/>
    <dgm:cxn modelId="{1A79BF48-AB43-4C7F-9729-E996B39FC9C9}" type="presParOf" srcId="{135D9C4E-B383-4DF0-BF3A-F72F5EF383CC}" destId="{EF20AB8F-31AB-472D-B2F9-8C43AA87BE48}" srcOrd="1" destOrd="0" presId="urn:microsoft.com/office/officeart/2005/8/layout/process4"/>
    <dgm:cxn modelId="{1941DF85-1DD0-4A0E-BD21-80F687B29ABC}" type="presParOf" srcId="{C923BCF7-BA8B-4D54-A48C-3B9B6A9FD42C}" destId="{CF20EB76-C33C-4286-AD3C-8F5B7C85BBBD}" srcOrd="1" destOrd="0" presId="urn:microsoft.com/office/officeart/2005/8/layout/process4"/>
    <dgm:cxn modelId="{796010F9-FE30-4D44-B268-FFD11595C239}" type="presParOf" srcId="{C923BCF7-BA8B-4D54-A48C-3B9B6A9FD42C}" destId="{D732DC03-6821-4E78-BDB8-5782B8D07699}" srcOrd="2" destOrd="0" presId="urn:microsoft.com/office/officeart/2005/8/layout/process4"/>
    <dgm:cxn modelId="{B47DAC4D-EB37-4AE3-B401-544D9F533B24}" type="presParOf" srcId="{D732DC03-6821-4E78-BDB8-5782B8D07699}" destId="{B3D70D71-138D-4395-B3BF-30EA7CB794E6}" srcOrd="0" destOrd="0" presId="urn:microsoft.com/office/officeart/2005/8/layout/process4"/>
    <dgm:cxn modelId="{4A2B9113-4E58-47A2-B6B2-8B415C952EFC}" type="presParOf" srcId="{C923BCF7-BA8B-4D54-A48C-3B9B6A9FD42C}" destId="{7F7CC30A-E238-461D-817E-AC34177E8BC5}" srcOrd="3" destOrd="0" presId="urn:microsoft.com/office/officeart/2005/8/layout/process4"/>
    <dgm:cxn modelId="{F8A3B92C-39D1-4D13-8A1D-D7D4F46F52F2}" type="presParOf" srcId="{C923BCF7-BA8B-4D54-A48C-3B9B6A9FD42C}" destId="{A9BE6465-FFA9-4C64-9F1D-0E213A775A40}" srcOrd="4" destOrd="0" presId="urn:microsoft.com/office/officeart/2005/8/layout/process4"/>
    <dgm:cxn modelId="{CEE402F4-852E-41D9-B55E-CF024DEC69BB}" type="presParOf" srcId="{A9BE6465-FFA9-4C64-9F1D-0E213A775A40}" destId="{36802777-C6F8-4673-9593-750F2FFD273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F8AA3-19E9-4AA4-92DE-CB314182C8D8}">
      <dsp:nvSpPr>
        <dsp:cNvPr id="0" name=""/>
        <dsp:cNvSpPr/>
      </dsp:nvSpPr>
      <dsp:spPr>
        <a:xfrm>
          <a:off x="0" y="4109809"/>
          <a:ext cx="7452360" cy="134893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Operational Goals</a:t>
          </a:r>
        </a:p>
      </dsp:txBody>
      <dsp:txXfrm>
        <a:off x="0" y="4109809"/>
        <a:ext cx="7452360" cy="728422"/>
      </dsp:txXfrm>
    </dsp:sp>
    <dsp:sp modelId="{542A10A0-60C7-4E0E-9575-914D6D9AFD6D}">
      <dsp:nvSpPr>
        <dsp:cNvPr id="0" name=""/>
        <dsp:cNvSpPr/>
      </dsp:nvSpPr>
      <dsp:spPr>
        <a:xfrm>
          <a:off x="0" y="4811253"/>
          <a:ext cx="3726179" cy="62050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t" anchorCtr="0">
          <a:noAutofit/>
        </a:bodyPr>
        <a:lstStyle/>
        <a:p>
          <a:pPr marL="0" lvl="0" indent="0" algn="l" defTabSz="488950">
            <a:lnSpc>
              <a:spcPct val="90000"/>
            </a:lnSpc>
            <a:spcBef>
              <a:spcPct val="0"/>
            </a:spcBef>
            <a:spcAft>
              <a:spcPct val="35000"/>
            </a:spcAft>
            <a:buNone/>
          </a:pPr>
          <a:r>
            <a:rPr lang="en-US" sz="1100" kern="1200"/>
            <a:t>Short-Term</a:t>
          </a:r>
        </a:p>
        <a:p>
          <a:pPr marL="57150" lvl="1" indent="-57150" algn="l" defTabSz="400050">
            <a:lnSpc>
              <a:spcPct val="90000"/>
            </a:lnSpc>
            <a:spcBef>
              <a:spcPct val="0"/>
            </a:spcBef>
            <a:spcAft>
              <a:spcPct val="15000"/>
            </a:spcAft>
            <a:buChar char="•"/>
          </a:pPr>
          <a:r>
            <a:rPr lang="en-US" sz="900" kern="1200"/>
            <a:t>Operations can monitor the status of the load and either reschedule labor or help drive it to be delivered on-time.</a:t>
          </a:r>
        </a:p>
      </dsp:txBody>
      <dsp:txXfrm>
        <a:off x="0" y="4811253"/>
        <a:ext cx="3726179" cy="620508"/>
      </dsp:txXfrm>
    </dsp:sp>
    <dsp:sp modelId="{EF20AB8F-31AB-472D-B2F9-8C43AA87BE48}">
      <dsp:nvSpPr>
        <dsp:cNvPr id="0" name=""/>
        <dsp:cNvSpPr/>
      </dsp:nvSpPr>
      <dsp:spPr>
        <a:xfrm>
          <a:off x="3726180" y="4811253"/>
          <a:ext cx="3726179" cy="620508"/>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13970" rIns="78232" bIns="13970" numCol="1" spcCol="1270" anchor="t" anchorCtr="0">
          <a:noAutofit/>
        </a:bodyPr>
        <a:lstStyle/>
        <a:p>
          <a:pPr marL="0" lvl="0" indent="0" algn="l" defTabSz="488950">
            <a:lnSpc>
              <a:spcPct val="90000"/>
            </a:lnSpc>
            <a:spcBef>
              <a:spcPct val="0"/>
            </a:spcBef>
            <a:spcAft>
              <a:spcPct val="35000"/>
            </a:spcAft>
            <a:buNone/>
          </a:pPr>
          <a:r>
            <a:rPr lang="en-US" sz="1100" kern="1200"/>
            <a:t>Long-Term</a:t>
          </a:r>
        </a:p>
        <a:p>
          <a:pPr marL="57150" lvl="1" indent="-57150" algn="l" defTabSz="400050">
            <a:lnSpc>
              <a:spcPct val="90000"/>
            </a:lnSpc>
            <a:spcBef>
              <a:spcPct val="0"/>
            </a:spcBef>
            <a:spcAft>
              <a:spcPct val="15000"/>
            </a:spcAft>
            <a:buChar char="•"/>
          </a:pPr>
          <a:r>
            <a:rPr lang="en-US" sz="900" kern="1200"/>
            <a:t>Make strategic operational changes based on the analysis' findings to correct these problems in the supply chain to reduce the number of late loads.</a:t>
          </a:r>
        </a:p>
      </dsp:txBody>
      <dsp:txXfrm>
        <a:off x="3726180" y="4811253"/>
        <a:ext cx="3726179" cy="620508"/>
      </dsp:txXfrm>
    </dsp:sp>
    <dsp:sp modelId="{B3D70D71-138D-4395-B3BF-30EA7CB794E6}">
      <dsp:nvSpPr>
        <dsp:cNvPr id="0" name=""/>
        <dsp:cNvSpPr/>
      </dsp:nvSpPr>
      <dsp:spPr>
        <a:xfrm rot="10800000">
          <a:off x="0" y="2055387"/>
          <a:ext cx="7452360" cy="2074656"/>
        </a:xfrm>
        <a:prstGeom prst="upArrowCallou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Identify which variables are statistically signifcant</a:t>
          </a:r>
        </a:p>
      </dsp:txBody>
      <dsp:txXfrm rot="10800000">
        <a:off x="0" y="2055387"/>
        <a:ext cx="7452360" cy="1348049"/>
      </dsp:txXfrm>
    </dsp:sp>
    <dsp:sp modelId="{36802777-C6F8-4673-9593-750F2FFD2735}">
      <dsp:nvSpPr>
        <dsp:cNvPr id="0" name=""/>
        <dsp:cNvSpPr/>
      </dsp:nvSpPr>
      <dsp:spPr>
        <a:xfrm rot="10800000">
          <a:off x="0" y="965"/>
          <a:ext cx="7452360" cy="2074656"/>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Create a model that will accurately predict which transportation loads will be delivered late to their destination.</a:t>
          </a:r>
        </a:p>
      </dsp:txBody>
      <dsp:txXfrm rot="10800000">
        <a:off x="0" y="965"/>
        <a:ext cx="7452360" cy="134804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D200-7BE6-4836-990A-75AAEB72FD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FFA954-0780-4D83-A25A-FAC05A66C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2A888D-949B-477C-BCDA-DB129CF15EE6}"/>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5" name="Footer Placeholder 4">
            <a:extLst>
              <a:ext uri="{FF2B5EF4-FFF2-40B4-BE49-F238E27FC236}">
                <a16:creationId xmlns:a16="http://schemas.microsoft.com/office/drawing/2014/main" id="{FBB8E73F-BB6F-497C-83DC-CC7D0F6D4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23826-47B3-49AA-8549-13266ABC8A4D}"/>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358123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96EB-4655-43BA-9669-1ECC330CF3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FB3774-0B8E-493B-9AF4-283ACE3630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29091-B12B-4595-A523-462904B678F5}"/>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5" name="Footer Placeholder 4">
            <a:extLst>
              <a:ext uri="{FF2B5EF4-FFF2-40B4-BE49-F238E27FC236}">
                <a16:creationId xmlns:a16="http://schemas.microsoft.com/office/drawing/2014/main" id="{760633B2-08E0-4FAB-BFE8-B07AEE246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38847-7A8E-4D9F-9C44-E22EF2161F5F}"/>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372585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AECB4-D7D8-4EF3-8F72-EA5C8C91B1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6155F-0748-4627-8A80-22CCC973CB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EE5D3-FC35-43AC-A6AE-8BABB247F67D}"/>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5" name="Footer Placeholder 4">
            <a:extLst>
              <a:ext uri="{FF2B5EF4-FFF2-40B4-BE49-F238E27FC236}">
                <a16:creationId xmlns:a16="http://schemas.microsoft.com/office/drawing/2014/main" id="{1FAD5C2B-A8BB-4A01-8EA7-D40338003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2197A3-99BC-42C5-B923-6A9852144260}"/>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168137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803BA-A138-49A2-9141-0E6573DA7F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67B916-3B1E-4EFB-9B17-C55A6875CE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C1020-E4B8-4FE5-A2C1-D8EC458DEB65}"/>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5" name="Footer Placeholder 4">
            <a:extLst>
              <a:ext uri="{FF2B5EF4-FFF2-40B4-BE49-F238E27FC236}">
                <a16:creationId xmlns:a16="http://schemas.microsoft.com/office/drawing/2014/main" id="{61060F17-C7CB-45FC-920D-E7F3176A2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31C72-6866-43A7-8A4F-7ACE657CC5EE}"/>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2125135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127B-512E-4ACE-A2C7-B2ADD4F3C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C9D60F-3B7D-41CB-97CA-38E7DD3540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5AC2D-D16F-4A91-9272-8F81543068FC}"/>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5" name="Footer Placeholder 4">
            <a:extLst>
              <a:ext uri="{FF2B5EF4-FFF2-40B4-BE49-F238E27FC236}">
                <a16:creationId xmlns:a16="http://schemas.microsoft.com/office/drawing/2014/main" id="{13DE2EC7-B15A-49F2-B8E0-6F3522656D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53EF7-D49D-4896-9EAB-408F83605CCD}"/>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75337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5B39-B9B8-4071-B143-1905995BC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9F803-5E2D-4E79-8ADA-CDB9F90875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669EF7-A421-4F54-82F0-A54EA964CD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F06B4C-0E88-4464-8682-232C8F68FA66}"/>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6" name="Footer Placeholder 5">
            <a:extLst>
              <a:ext uri="{FF2B5EF4-FFF2-40B4-BE49-F238E27FC236}">
                <a16:creationId xmlns:a16="http://schemas.microsoft.com/office/drawing/2014/main" id="{D9EEE0A0-05E1-483E-8C22-3E48487462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6ABA05-E87B-44BC-8B83-884F41E974F7}"/>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410222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D923-F36E-430B-A8D8-9AF460DE0B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752D33-AD01-4F11-8C7E-EF722E8077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293F0E-1503-46ED-9F53-CBA86D976D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B6B6E-FA41-4FB5-A8D3-9A0FEEFB56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CBD6B0-6161-4738-911A-EBDE6A949F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FF3195-3C86-4373-8088-E95FE35CD8E6}"/>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8" name="Footer Placeholder 7">
            <a:extLst>
              <a:ext uri="{FF2B5EF4-FFF2-40B4-BE49-F238E27FC236}">
                <a16:creationId xmlns:a16="http://schemas.microsoft.com/office/drawing/2014/main" id="{188F989F-0420-4F6F-9CEE-565B24564B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CC0213-DD29-4415-883C-4EACCD67BB38}"/>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3085145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FD3C-954E-435F-845C-E177907DEA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F395CA-9968-49F0-9F49-690B4A021FC0}"/>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4" name="Footer Placeholder 3">
            <a:extLst>
              <a:ext uri="{FF2B5EF4-FFF2-40B4-BE49-F238E27FC236}">
                <a16:creationId xmlns:a16="http://schemas.microsoft.com/office/drawing/2014/main" id="{339C6903-3ED9-43EC-A5A7-AC903E9305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CC9545-F2E3-49BF-8009-1B2DE86E663B}"/>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3928877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6DFEB-7665-4195-B426-5D95D2C24CB2}"/>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3" name="Footer Placeholder 2">
            <a:extLst>
              <a:ext uri="{FF2B5EF4-FFF2-40B4-BE49-F238E27FC236}">
                <a16:creationId xmlns:a16="http://schemas.microsoft.com/office/drawing/2014/main" id="{574B7296-0C46-484F-A6D9-04BA98DCE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92D7F-05CD-4997-AD80-CF447840E721}"/>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53173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0031-AD5A-4EBC-9EBD-50F034A9C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14C894-5696-4EA0-8871-38FDDEFA6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D3EDF6-0111-46F1-96DF-41723DF90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A6ED93-0493-408D-828C-4D3A261F0FE9}"/>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6" name="Footer Placeholder 5">
            <a:extLst>
              <a:ext uri="{FF2B5EF4-FFF2-40B4-BE49-F238E27FC236}">
                <a16:creationId xmlns:a16="http://schemas.microsoft.com/office/drawing/2014/main" id="{5766D10B-64BA-4BBB-8FB4-59722ED85B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A3097-0C21-456B-8003-D86A05F1A341}"/>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59862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9B97-2ED9-418E-8CD6-6895DF9457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C0B18C-BA55-4786-BE02-F6EA02AFF0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F7E2D-8AC3-4EF2-AEC6-67080E1D2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96A27-F023-409B-BA77-0586EE49E467}"/>
              </a:ext>
            </a:extLst>
          </p:cNvPr>
          <p:cNvSpPr>
            <a:spLocks noGrp="1"/>
          </p:cNvSpPr>
          <p:nvPr>
            <p:ph type="dt" sz="half" idx="10"/>
          </p:nvPr>
        </p:nvSpPr>
        <p:spPr/>
        <p:txBody>
          <a:bodyPr/>
          <a:lstStyle/>
          <a:p>
            <a:fld id="{5B90F7C4-9FD0-4ED8-B29B-0DB589C556E0}" type="datetimeFigureOut">
              <a:rPr lang="en-US" smtClean="0"/>
              <a:t>6/4/2021</a:t>
            </a:fld>
            <a:endParaRPr lang="en-US"/>
          </a:p>
        </p:txBody>
      </p:sp>
      <p:sp>
        <p:nvSpPr>
          <p:cNvPr id="6" name="Footer Placeholder 5">
            <a:extLst>
              <a:ext uri="{FF2B5EF4-FFF2-40B4-BE49-F238E27FC236}">
                <a16:creationId xmlns:a16="http://schemas.microsoft.com/office/drawing/2014/main" id="{CF6ADD27-EC71-4470-8393-6E55EE4F0A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C69077-49CF-414C-A14F-450711933A00}"/>
              </a:ext>
            </a:extLst>
          </p:cNvPr>
          <p:cNvSpPr>
            <a:spLocks noGrp="1"/>
          </p:cNvSpPr>
          <p:nvPr>
            <p:ph type="sldNum" sz="quarter" idx="12"/>
          </p:nvPr>
        </p:nvSpPr>
        <p:spPr/>
        <p:txBody>
          <a:bodyPr/>
          <a:lstStyle/>
          <a:p>
            <a:fld id="{95272EB2-A18D-4B1F-8920-5C27051895C9}" type="slidenum">
              <a:rPr lang="en-US" smtClean="0"/>
              <a:t>‹#›</a:t>
            </a:fld>
            <a:endParaRPr lang="en-US"/>
          </a:p>
        </p:txBody>
      </p:sp>
    </p:spTree>
    <p:extLst>
      <p:ext uri="{BB962C8B-B14F-4D97-AF65-F5344CB8AC3E}">
        <p14:creationId xmlns:p14="http://schemas.microsoft.com/office/powerpoint/2010/main" val="179464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B6B019-32BE-43C9-811F-97F6399E7F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96B5E9-9430-4811-84ED-327A037E2F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0FCF1-63C1-4A7A-A5A7-F66703CDA0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0F7C4-9FD0-4ED8-B29B-0DB589C556E0}" type="datetimeFigureOut">
              <a:rPr lang="en-US" smtClean="0"/>
              <a:t>6/4/2021</a:t>
            </a:fld>
            <a:endParaRPr lang="en-US"/>
          </a:p>
        </p:txBody>
      </p:sp>
      <p:sp>
        <p:nvSpPr>
          <p:cNvPr id="5" name="Footer Placeholder 4">
            <a:extLst>
              <a:ext uri="{FF2B5EF4-FFF2-40B4-BE49-F238E27FC236}">
                <a16:creationId xmlns:a16="http://schemas.microsoft.com/office/drawing/2014/main" id="{2B7F0B17-B934-4555-A0E2-C877A49BD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5A0F1C-834D-4EB0-ACEF-76A3514B6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72EB2-A18D-4B1F-8920-5C27051895C9}" type="slidenum">
              <a:rPr lang="en-US" smtClean="0"/>
              <a:t>‹#›</a:t>
            </a:fld>
            <a:endParaRPr lang="en-US"/>
          </a:p>
        </p:txBody>
      </p:sp>
    </p:spTree>
    <p:extLst>
      <p:ext uri="{BB962C8B-B14F-4D97-AF65-F5344CB8AC3E}">
        <p14:creationId xmlns:p14="http://schemas.microsoft.com/office/powerpoint/2010/main" val="354886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trail of road">
            <a:extLst>
              <a:ext uri="{FF2B5EF4-FFF2-40B4-BE49-F238E27FC236}">
                <a16:creationId xmlns:a16="http://schemas.microsoft.com/office/drawing/2014/main" id="{2D869673-60B3-4F80-A649-BE96F8840F10}"/>
              </a:ext>
            </a:extLst>
          </p:cNvPr>
          <p:cNvPicPr>
            <a:picLocks noChangeAspect="1"/>
          </p:cNvPicPr>
          <p:nvPr/>
        </p:nvPicPr>
        <p:blipFill rotWithShape="1">
          <a:blip r:embed="rId2"/>
          <a:srcRect l="4105" t="9091" r="25226"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31791A-D20E-487F-9C20-0FCE42EBEA8A}"/>
              </a:ext>
            </a:extLst>
          </p:cNvPr>
          <p:cNvSpPr>
            <a:spLocks noGrp="1"/>
          </p:cNvSpPr>
          <p:nvPr>
            <p:ph type="ctrTitle"/>
          </p:nvPr>
        </p:nvSpPr>
        <p:spPr>
          <a:xfrm>
            <a:off x="477981" y="1122363"/>
            <a:ext cx="4023360" cy="3204134"/>
          </a:xfrm>
        </p:spPr>
        <p:txBody>
          <a:bodyPr anchor="b">
            <a:normAutofit/>
          </a:bodyPr>
          <a:lstStyle/>
          <a:p>
            <a:pPr algn="l"/>
            <a:r>
              <a:rPr lang="en-US" sz="3700"/>
              <a:t>Transportation – Late Load Prediction</a:t>
            </a:r>
            <a:br>
              <a:rPr lang="en-US" sz="3700"/>
            </a:br>
            <a:r>
              <a:rPr lang="en-US" sz="3700">
                <a:cs typeface="Calibri Light"/>
              </a:rPr>
              <a:t>Michael Paris</a:t>
            </a:r>
            <a:br>
              <a:rPr lang="en-US" sz="3700">
                <a:cs typeface="Calibri Light"/>
              </a:rPr>
            </a:br>
            <a:r>
              <a:rPr lang="en-US" sz="3700">
                <a:cs typeface="Calibri Light"/>
              </a:rPr>
              <a:t>Bellevue Univeristy</a:t>
            </a:r>
            <a:br>
              <a:rPr lang="en-US" sz="3700">
                <a:cs typeface="Calibri Light"/>
              </a:rPr>
            </a:br>
            <a:r>
              <a:rPr lang="en-US" sz="3700">
                <a:cs typeface="Calibri Light"/>
              </a:rPr>
              <a:t>DCS530</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8766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a:ea typeface="+mj-lt"/>
                <a:cs typeface="+mj-lt"/>
              </a:rPr>
              <a:t>Carrier Pick-Up Date </a:t>
            </a:r>
            <a:r>
              <a:rPr lang="en-US" sz="4000" kern="1200">
                <a:ea typeface="+mj-lt"/>
                <a:cs typeface="+mj-lt"/>
              </a:rPr>
              <a:t>- Histogram</a:t>
            </a:r>
            <a:endParaRPr lang="en-US" sz="4000">
              <a:ea typeface="+mj-lt"/>
              <a:cs typeface="+mj-l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9D9BE50D-C84B-4329-BDE6-7039CC1BA465}"/>
              </a:ext>
            </a:extLst>
          </p:cNvPr>
          <p:cNvSpPr txBox="1"/>
          <p:nvPr/>
        </p:nvSpPr>
        <p:spPr>
          <a:xfrm>
            <a:off x="5328424" y="2131741"/>
            <a:ext cx="651602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From this histogram, we can see that the mode for carrier pick-up </a:t>
            </a:r>
            <a:r>
              <a:rPr lang="en-US" dirty="0">
                <a:ea typeface="+mn-lt"/>
                <a:cs typeface="+mn-lt"/>
              </a:rPr>
              <a:t>due date is March.  There isn't a tail and the histogram shows the possibility of some seasonality to the data.  This makes sense when we look at the histogram below of all loads during the same time frame.  Total load volumne increases during the same time periods.</a:t>
            </a:r>
          </a:p>
        </p:txBody>
      </p:sp>
      <p:pic>
        <p:nvPicPr>
          <p:cNvPr id="5" name="Picture 6" descr="Chart, bar chart&#10;&#10;Description automatically generated">
            <a:extLst>
              <a:ext uri="{FF2B5EF4-FFF2-40B4-BE49-F238E27FC236}">
                <a16:creationId xmlns:a16="http://schemas.microsoft.com/office/drawing/2014/main" id="{263CC640-0415-4FFC-84D3-8CF9ADAB312A}"/>
              </a:ext>
            </a:extLst>
          </p:cNvPr>
          <p:cNvPicPr>
            <a:picLocks noChangeAspect="1"/>
          </p:cNvPicPr>
          <p:nvPr/>
        </p:nvPicPr>
        <p:blipFill>
          <a:blip r:embed="rId2"/>
          <a:stretch>
            <a:fillRect/>
          </a:stretch>
        </p:blipFill>
        <p:spPr>
          <a:xfrm>
            <a:off x="496229" y="2132843"/>
            <a:ext cx="4824760" cy="3382191"/>
          </a:xfrm>
          <a:prstGeom prst="rect">
            <a:avLst/>
          </a:prstGeom>
        </p:spPr>
      </p:pic>
      <p:pic>
        <p:nvPicPr>
          <p:cNvPr id="7" name="Picture 7" descr="Chart, bar chart&#10;&#10;Description automatically generated">
            <a:extLst>
              <a:ext uri="{FF2B5EF4-FFF2-40B4-BE49-F238E27FC236}">
                <a16:creationId xmlns:a16="http://schemas.microsoft.com/office/drawing/2014/main" id="{27BBE4CD-DC27-4883-9690-383E942D6B8C}"/>
              </a:ext>
            </a:extLst>
          </p:cNvPr>
          <p:cNvPicPr>
            <a:picLocks noChangeAspect="1"/>
          </p:cNvPicPr>
          <p:nvPr/>
        </p:nvPicPr>
        <p:blipFill>
          <a:blip r:embed="rId3"/>
          <a:stretch>
            <a:fillRect/>
          </a:stretch>
        </p:blipFill>
        <p:spPr>
          <a:xfrm>
            <a:off x="7186961" y="3793168"/>
            <a:ext cx="3979126" cy="2747127"/>
          </a:xfrm>
          <a:prstGeom prst="rect">
            <a:avLst/>
          </a:prstGeom>
        </p:spPr>
      </p:pic>
    </p:spTree>
    <p:extLst>
      <p:ext uri="{BB962C8B-B14F-4D97-AF65-F5344CB8AC3E}">
        <p14:creationId xmlns:p14="http://schemas.microsoft.com/office/powerpoint/2010/main" val="224796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a:ea typeface="+mj-lt"/>
                <a:cs typeface="+mj-lt"/>
              </a:rPr>
              <a:t>Estimated Total Load Miles </a:t>
            </a:r>
            <a:r>
              <a:rPr lang="en-US" sz="4000" kern="1200">
                <a:ea typeface="+mj-lt"/>
                <a:cs typeface="+mj-lt"/>
              </a:rPr>
              <a:t>- Histogram</a:t>
            </a:r>
            <a:endParaRPr lang="en-US" sz="4000">
              <a:ea typeface="+mj-lt"/>
              <a:cs typeface="+mj-l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6" descr="Chart, histogram&#10;&#10;Description automatically generated">
            <a:extLst>
              <a:ext uri="{FF2B5EF4-FFF2-40B4-BE49-F238E27FC236}">
                <a16:creationId xmlns:a16="http://schemas.microsoft.com/office/drawing/2014/main" id="{AB0713B1-8739-49DC-A3C4-2088D1FA9C72}"/>
              </a:ext>
            </a:extLst>
          </p:cNvPr>
          <p:cNvPicPr>
            <a:picLocks noChangeAspect="1"/>
          </p:cNvPicPr>
          <p:nvPr/>
        </p:nvPicPr>
        <p:blipFill>
          <a:blip r:embed="rId2"/>
          <a:stretch>
            <a:fillRect/>
          </a:stretch>
        </p:blipFill>
        <p:spPr>
          <a:xfrm>
            <a:off x="496230" y="1940850"/>
            <a:ext cx="6859856" cy="4872008"/>
          </a:xfrm>
          <a:prstGeom prst="rect">
            <a:avLst/>
          </a:prstGeom>
        </p:spPr>
      </p:pic>
      <p:sp>
        <p:nvSpPr>
          <p:cNvPr id="8" name="TextBox 7">
            <a:extLst>
              <a:ext uri="{FF2B5EF4-FFF2-40B4-BE49-F238E27FC236}">
                <a16:creationId xmlns:a16="http://schemas.microsoft.com/office/drawing/2014/main" id="{B41460BD-8B4D-45FA-8FD1-13C4B9BC97AD}"/>
              </a:ext>
            </a:extLst>
          </p:cNvPr>
          <p:cNvSpPr txBox="1"/>
          <p:nvPr/>
        </p:nvSpPr>
        <p:spPr>
          <a:xfrm>
            <a:off x="7391399" y="2131741"/>
            <a:ext cx="445305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Here we can see the mode for total miles is . From the histogram, we can see the distribution has some right-skewness. This skewness makes sense as the Walmart transportation network is designed for lower </a:t>
            </a:r>
            <a:r>
              <a:rPr lang="en-US">
                <a:ea typeface="+mn-lt"/>
                <a:cs typeface="+mn-lt"/>
              </a:rPr>
              <a:t>length of haul</a:t>
            </a:r>
            <a:r>
              <a:rPr lang="en-US" dirty="0">
                <a:ea typeface="+mn-lt"/>
                <a:cs typeface="+mn-lt"/>
              </a:rPr>
              <a:t> and we want to have our drivers back home every week. This and other operational decisions keep the total length of haul lower with some excpetions.</a:t>
            </a:r>
          </a:p>
        </p:txBody>
      </p:sp>
    </p:spTree>
    <p:extLst>
      <p:ext uri="{BB962C8B-B14F-4D97-AF65-F5344CB8AC3E}">
        <p14:creationId xmlns:p14="http://schemas.microsoft.com/office/powerpoint/2010/main" val="3736393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a:ea typeface="+mj-lt"/>
                <a:cs typeface="+mj-lt"/>
              </a:rPr>
              <a:t>Total Shipments </a:t>
            </a:r>
            <a:r>
              <a:rPr lang="en-US" sz="4000" kern="1200">
                <a:ea typeface="+mj-lt"/>
                <a:cs typeface="+mj-lt"/>
              </a:rPr>
              <a:t>- </a:t>
            </a:r>
            <a:r>
              <a:rPr lang="en-US" sz="4000" kern="1200" dirty="0">
                <a:ea typeface="+mj-lt"/>
                <a:cs typeface="+mj-lt"/>
              </a:rPr>
              <a:t>Histogram</a:t>
            </a:r>
            <a:endParaRPr lang="en-US"/>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3" descr="Chart, histogram&#10;&#10;Description automatically generated">
            <a:extLst>
              <a:ext uri="{FF2B5EF4-FFF2-40B4-BE49-F238E27FC236}">
                <a16:creationId xmlns:a16="http://schemas.microsoft.com/office/drawing/2014/main" id="{BB217868-7A5F-4DCE-BE56-1D9E8BEE81A5}"/>
              </a:ext>
            </a:extLst>
          </p:cNvPr>
          <p:cNvPicPr>
            <a:picLocks noChangeAspect="1"/>
          </p:cNvPicPr>
          <p:nvPr/>
        </p:nvPicPr>
        <p:blipFill>
          <a:blip r:embed="rId2"/>
          <a:stretch>
            <a:fillRect/>
          </a:stretch>
        </p:blipFill>
        <p:spPr>
          <a:xfrm>
            <a:off x="561278" y="2037140"/>
            <a:ext cx="7259443" cy="4660841"/>
          </a:xfrm>
          <a:prstGeom prst="rect">
            <a:avLst/>
          </a:prstGeom>
        </p:spPr>
      </p:pic>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From the histogram, we can see the distribution is right-skewed or has a positive-skew. This skewness makes sense here as Walmart does attempt to create purchase-orders that generally equal to one truck-load of freight. Optimizing the consolidation of multiple purchase-orders into a single truck-load is very complicated and the additional manual work and facilities increase the cost of the freight movement.</a:t>
            </a:r>
          </a:p>
        </p:txBody>
      </p:sp>
    </p:spTree>
    <p:extLst>
      <p:ext uri="{BB962C8B-B14F-4D97-AF65-F5344CB8AC3E}">
        <p14:creationId xmlns:p14="http://schemas.microsoft.com/office/powerpoint/2010/main" val="131124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a:ea typeface="+mj-lt"/>
                <a:cs typeface="+mj-lt"/>
              </a:rPr>
              <a:t>Loads and Late Loads </a:t>
            </a:r>
            <a:r>
              <a:rPr lang="en-US" sz="4000" kern="1200">
                <a:ea typeface="+mj-lt"/>
                <a:cs typeface="+mj-lt"/>
              </a:rPr>
              <a:t>- </a:t>
            </a:r>
            <a:r>
              <a:rPr lang="en-US" sz="4000">
                <a:ea typeface="+mj-lt"/>
                <a:cs typeface="+mj-lt"/>
              </a:rPr>
              <a:t>PMF</a:t>
            </a: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9" descr="Chart, bar chart&#10;&#10;Description automatically generated">
            <a:extLst>
              <a:ext uri="{FF2B5EF4-FFF2-40B4-BE49-F238E27FC236}">
                <a16:creationId xmlns:a16="http://schemas.microsoft.com/office/drawing/2014/main" id="{58885627-D86B-4651-9480-37B0D2D049DA}"/>
              </a:ext>
            </a:extLst>
          </p:cNvPr>
          <p:cNvPicPr>
            <a:picLocks noChangeAspect="1"/>
          </p:cNvPicPr>
          <p:nvPr/>
        </p:nvPicPr>
        <p:blipFill>
          <a:blip r:embed="rId2"/>
          <a:stretch>
            <a:fillRect/>
          </a:stretch>
        </p:blipFill>
        <p:spPr>
          <a:xfrm>
            <a:off x="2549912" y="2071151"/>
            <a:ext cx="6980663" cy="4750796"/>
          </a:xfrm>
          <a:prstGeom prst="rect">
            <a:avLst/>
          </a:prstGeom>
        </p:spPr>
      </p:pic>
    </p:spTree>
    <p:extLst>
      <p:ext uri="{BB962C8B-B14F-4D97-AF65-F5344CB8AC3E}">
        <p14:creationId xmlns:p14="http://schemas.microsoft.com/office/powerpoint/2010/main" val="401381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588389" cy="1371600"/>
          </a:xfrm>
        </p:spPr>
        <p:txBody>
          <a:bodyPr vert="horz" lIns="91440" tIns="45720" rIns="91440" bIns="45720" rtlCol="0" anchor="ctr">
            <a:normAutofit/>
          </a:bodyPr>
          <a:lstStyle/>
          <a:p>
            <a:r>
              <a:rPr lang="en-US" sz="4000">
                <a:cs typeface="Calibri Light"/>
              </a:rPr>
              <a:t>Carrier Delivery Due Date - CDF</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cumulative distribution function for the variable carr_dlvr_due_dt (carrier delivery due date) reflects the two peaks from the previous distribution histogram. The distribution shows </a:t>
            </a:r>
            <a:r>
              <a:rPr lang="en-US">
                <a:ea typeface="+mn-lt"/>
                <a:cs typeface="+mn-lt"/>
              </a:rPr>
              <a:t>regular</a:t>
            </a:r>
            <a:r>
              <a:rPr lang="en-US" dirty="0">
                <a:ea typeface="+mn-lt"/>
                <a:cs typeface="+mn-lt"/>
              </a:rPr>
              <a:t> increase from January through April, then a flatenning during the summer months and another increase from September through December. These increases coniside with the seasonality of the retail business.</a:t>
            </a:r>
          </a:p>
        </p:txBody>
      </p:sp>
      <p:pic>
        <p:nvPicPr>
          <p:cNvPr id="5" name="Picture 5" descr="Chart, line chart&#10;&#10;Description automatically generated">
            <a:extLst>
              <a:ext uri="{FF2B5EF4-FFF2-40B4-BE49-F238E27FC236}">
                <a16:creationId xmlns:a16="http://schemas.microsoft.com/office/drawing/2014/main" id="{0ADBE11E-8AD6-4B90-BCDD-9DCA01914AEB}"/>
              </a:ext>
            </a:extLst>
          </p:cNvPr>
          <p:cNvPicPr>
            <a:picLocks noChangeAspect="1"/>
          </p:cNvPicPr>
          <p:nvPr/>
        </p:nvPicPr>
        <p:blipFill>
          <a:blip r:embed="rId2"/>
          <a:stretch>
            <a:fillRect/>
          </a:stretch>
        </p:blipFill>
        <p:spPr>
          <a:xfrm>
            <a:off x="561277" y="2088936"/>
            <a:ext cx="7055005" cy="4770981"/>
          </a:xfrm>
          <a:prstGeom prst="rect">
            <a:avLst/>
          </a:prstGeom>
        </p:spPr>
      </p:pic>
    </p:spTree>
    <p:extLst>
      <p:ext uri="{BB962C8B-B14F-4D97-AF65-F5344CB8AC3E}">
        <p14:creationId xmlns:p14="http://schemas.microsoft.com/office/powerpoint/2010/main" val="348870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820705" cy="1371600"/>
          </a:xfrm>
        </p:spPr>
        <p:txBody>
          <a:bodyPr vert="horz" lIns="91440" tIns="45720" rIns="91440" bIns="45720" rtlCol="0" anchor="ctr">
            <a:normAutofit/>
          </a:bodyPr>
          <a:lstStyle/>
          <a:p>
            <a:r>
              <a:rPr lang="en-US" sz="4000">
                <a:cs typeface="Calibri Light"/>
              </a:rPr>
              <a:t>Estimated Total Load Miles - CDF</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cumulative distribution function for the variable sc_load.est_tot_mi_qty (estimated total miles) reflects the peak to the left of the histogram which relates back to more loads being shorter hauls.</a:t>
            </a:r>
          </a:p>
        </p:txBody>
      </p:sp>
      <p:pic>
        <p:nvPicPr>
          <p:cNvPr id="3" name="Picture 5" descr="Chart, line chart&#10;&#10;Description automatically generated">
            <a:extLst>
              <a:ext uri="{FF2B5EF4-FFF2-40B4-BE49-F238E27FC236}">
                <a16:creationId xmlns:a16="http://schemas.microsoft.com/office/drawing/2014/main" id="{F239E0FB-C81A-4E4A-B8B9-DE82CE3FAA49}"/>
              </a:ext>
            </a:extLst>
          </p:cNvPr>
          <p:cNvPicPr>
            <a:picLocks noChangeAspect="1"/>
          </p:cNvPicPr>
          <p:nvPr/>
        </p:nvPicPr>
        <p:blipFill>
          <a:blip r:embed="rId2"/>
          <a:stretch>
            <a:fillRect/>
          </a:stretch>
        </p:blipFill>
        <p:spPr>
          <a:xfrm>
            <a:off x="551986" y="2079643"/>
            <a:ext cx="7203687" cy="4873201"/>
          </a:xfrm>
          <a:prstGeom prst="rect">
            <a:avLst/>
          </a:prstGeom>
        </p:spPr>
      </p:pic>
    </p:spTree>
    <p:extLst>
      <p:ext uri="{BB962C8B-B14F-4D97-AF65-F5344CB8AC3E}">
        <p14:creationId xmlns:p14="http://schemas.microsoft.com/office/powerpoint/2010/main" val="1765524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820705" cy="1371600"/>
          </a:xfrm>
        </p:spPr>
        <p:txBody>
          <a:bodyPr vert="horz" lIns="91440" tIns="45720" rIns="91440" bIns="45720" rtlCol="0" anchor="ctr">
            <a:normAutofit/>
          </a:bodyPr>
          <a:lstStyle/>
          <a:p>
            <a:r>
              <a:rPr lang="en-US" sz="4000">
                <a:cs typeface="Calibri Light"/>
              </a:rPr>
              <a:t>Estimated Total Load Miles - Normal Curve</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Here I had some trouble getting a model to fit the data.  I believe it's the seasonality of the data that is causing the problem.</a:t>
            </a:r>
          </a:p>
        </p:txBody>
      </p:sp>
      <p:pic>
        <p:nvPicPr>
          <p:cNvPr id="5" name="Picture 5">
            <a:extLst>
              <a:ext uri="{FF2B5EF4-FFF2-40B4-BE49-F238E27FC236}">
                <a16:creationId xmlns:a16="http://schemas.microsoft.com/office/drawing/2014/main" id="{B7FBE795-CF38-4843-8CC7-DF50A88618EE}"/>
              </a:ext>
            </a:extLst>
          </p:cNvPr>
          <p:cNvPicPr>
            <a:picLocks noChangeAspect="1"/>
          </p:cNvPicPr>
          <p:nvPr/>
        </p:nvPicPr>
        <p:blipFill>
          <a:blip r:embed="rId2"/>
          <a:stretch>
            <a:fillRect/>
          </a:stretch>
        </p:blipFill>
        <p:spPr>
          <a:xfrm>
            <a:off x="551986" y="1951531"/>
            <a:ext cx="7036418" cy="5036500"/>
          </a:xfrm>
          <a:prstGeom prst="rect">
            <a:avLst/>
          </a:prstGeom>
        </p:spPr>
      </p:pic>
    </p:spTree>
    <p:extLst>
      <p:ext uri="{BB962C8B-B14F-4D97-AF65-F5344CB8AC3E}">
        <p14:creationId xmlns:p14="http://schemas.microsoft.com/office/powerpoint/2010/main" val="224298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5798509" cy="1371600"/>
          </a:xfrm>
        </p:spPr>
        <p:txBody>
          <a:bodyPr vert="horz" lIns="91440" tIns="45720" rIns="91440" bIns="45720" rtlCol="0" anchor="ctr">
            <a:normAutofit/>
          </a:bodyPr>
          <a:lstStyle/>
          <a:p>
            <a:r>
              <a:rPr lang="en-US" sz="4000" dirty="0">
                <a:cs typeface="Calibri Light"/>
              </a:rPr>
              <a:t>Scatter Plot – Total Miles </a:t>
            </a:r>
            <a:r>
              <a:rPr lang="en-US" sz="4000">
                <a:cs typeface="Calibri Light"/>
              </a:rPr>
              <a:t>and load destination</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 don't think this type of plot is useful for the goals of this analysis, but wanted to include it for the requirement.</a:t>
            </a:r>
          </a:p>
        </p:txBody>
      </p:sp>
      <p:pic>
        <p:nvPicPr>
          <p:cNvPr id="5" name="Picture 6" descr="Scatter chart&#10;&#10;Description automatically generated">
            <a:extLst>
              <a:ext uri="{FF2B5EF4-FFF2-40B4-BE49-F238E27FC236}">
                <a16:creationId xmlns:a16="http://schemas.microsoft.com/office/drawing/2014/main" id="{81EC5FF6-203B-4E81-BF19-920EF3635646}"/>
              </a:ext>
            </a:extLst>
          </p:cNvPr>
          <p:cNvPicPr>
            <a:picLocks noChangeAspect="1"/>
          </p:cNvPicPr>
          <p:nvPr/>
        </p:nvPicPr>
        <p:blipFill>
          <a:blip r:embed="rId2"/>
          <a:stretch>
            <a:fillRect/>
          </a:stretch>
        </p:blipFill>
        <p:spPr>
          <a:xfrm>
            <a:off x="561277" y="3302743"/>
            <a:ext cx="11422565" cy="3374854"/>
          </a:xfrm>
          <a:prstGeom prst="rect">
            <a:avLst/>
          </a:prstGeom>
        </p:spPr>
      </p:pic>
    </p:spTree>
    <p:extLst>
      <p:ext uri="{BB962C8B-B14F-4D97-AF65-F5344CB8AC3E}">
        <p14:creationId xmlns:p14="http://schemas.microsoft.com/office/powerpoint/2010/main" val="367937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5798509" cy="1371600"/>
          </a:xfrm>
        </p:spPr>
        <p:txBody>
          <a:bodyPr vert="horz" lIns="91440" tIns="45720" rIns="91440" bIns="45720" rtlCol="0" anchor="ctr">
            <a:normAutofit/>
          </a:bodyPr>
          <a:lstStyle/>
          <a:p>
            <a:r>
              <a:rPr lang="en-US" sz="4000" dirty="0">
                <a:cs typeface="Calibri Light"/>
              </a:rPr>
              <a:t>Scatter Plot – Total Miles </a:t>
            </a:r>
            <a:r>
              <a:rPr lang="en-US" sz="4000">
                <a:cs typeface="Calibri Light"/>
              </a:rPr>
              <a:t>and late loads</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561276" y="2122448"/>
            <a:ext cx="4257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scatter plot doesn't appear to show a </a:t>
            </a:r>
            <a:r>
              <a:rPr lang="en-US">
                <a:ea typeface="+mn-lt"/>
                <a:cs typeface="+mn-lt"/>
              </a:rPr>
              <a:t>correlation between total miles and late loads. </a:t>
            </a:r>
          </a:p>
        </p:txBody>
      </p:sp>
      <p:pic>
        <p:nvPicPr>
          <p:cNvPr id="6" name="Picture 6" descr="A picture containing rectangle&#10;&#10;Description automatically generated">
            <a:extLst>
              <a:ext uri="{FF2B5EF4-FFF2-40B4-BE49-F238E27FC236}">
                <a16:creationId xmlns:a16="http://schemas.microsoft.com/office/drawing/2014/main" id="{AF154BCC-D0F7-47CC-85D7-0BAE8E49CFAB}"/>
              </a:ext>
            </a:extLst>
          </p:cNvPr>
          <p:cNvPicPr>
            <a:picLocks noChangeAspect="1"/>
          </p:cNvPicPr>
          <p:nvPr/>
        </p:nvPicPr>
        <p:blipFill>
          <a:blip r:embed="rId2"/>
          <a:stretch>
            <a:fillRect/>
          </a:stretch>
        </p:blipFill>
        <p:spPr>
          <a:xfrm>
            <a:off x="496229" y="3457063"/>
            <a:ext cx="11487614" cy="3196313"/>
          </a:xfrm>
          <a:prstGeom prst="rect">
            <a:avLst/>
          </a:prstGeom>
        </p:spPr>
      </p:pic>
    </p:spTree>
    <p:extLst>
      <p:ext uri="{BB962C8B-B14F-4D97-AF65-F5344CB8AC3E}">
        <p14:creationId xmlns:p14="http://schemas.microsoft.com/office/powerpoint/2010/main" val="162542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7480485" cy="1371600"/>
          </a:xfrm>
        </p:spPr>
        <p:txBody>
          <a:bodyPr vert="horz" lIns="91440" tIns="45720" rIns="91440" bIns="45720" rtlCol="0" anchor="ctr">
            <a:normAutofit/>
          </a:bodyPr>
          <a:lstStyle/>
          <a:p>
            <a:r>
              <a:rPr lang="en-US" sz="4000">
                <a:cs typeface="Calibri Light"/>
              </a:rPr>
              <a:t>Chi-Squared Testing – Origin Location </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Remember, the origin loc id looks like it </a:t>
            </a:r>
            <a:r>
              <a:rPr lang="en-US">
                <a:ea typeface="+mn-lt"/>
                <a:cs typeface="+mn-lt"/>
              </a:rPr>
              <a:t>could be a continuous variable, but each ID identifies a specific distribution center or vendor location.</a:t>
            </a:r>
          </a:p>
          <a:p>
            <a:r>
              <a:rPr lang="en-US">
                <a:ea typeface="+mn-lt"/>
                <a:cs typeface="+mn-lt"/>
              </a:rPr>
              <a:t>To the left, we have a sample of the cross table of the variables.</a:t>
            </a:r>
          </a:p>
          <a:p>
            <a:r>
              <a:rPr lang="en-US" dirty="0">
                <a:ea typeface="+mn-lt"/>
                <a:cs typeface="+mn-lt"/>
              </a:rPr>
              <a:t>The p-value is so low, the function displayed it as 0.0.  If this is correct, we </a:t>
            </a:r>
            <a:r>
              <a:rPr lang="en-US">
                <a:ea typeface="+mn-lt"/>
                <a:cs typeface="+mn-lt"/>
              </a:rPr>
              <a:t>would reject the null hypothesis that there is no dependence between these two variables.</a:t>
            </a:r>
          </a:p>
        </p:txBody>
      </p:sp>
      <p:pic>
        <p:nvPicPr>
          <p:cNvPr id="3" name="Picture 5">
            <a:extLst>
              <a:ext uri="{FF2B5EF4-FFF2-40B4-BE49-F238E27FC236}">
                <a16:creationId xmlns:a16="http://schemas.microsoft.com/office/drawing/2014/main" id="{10FCFD87-4D23-4D34-8B9A-1A5E04E24634}"/>
              </a:ext>
            </a:extLst>
          </p:cNvPr>
          <p:cNvPicPr>
            <a:picLocks noChangeAspect="1"/>
          </p:cNvPicPr>
          <p:nvPr/>
        </p:nvPicPr>
        <p:blipFill>
          <a:blip r:embed="rId2"/>
          <a:stretch>
            <a:fillRect/>
          </a:stretch>
        </p:blipFill>
        <p:spPr>
          <a:xfrm>
            <a:off x="552103" y="2097940"/>
            <a:ext cx="1999552" cy="4511365"/>
          </a:xfrm>
          <a:prstGeom prst="rect">
            <a:avLst/>
          </a:prstGeom>
        </p:spPr>
      </p:pic>
      <p:sp>
        <p:nvSpPr>
          <p:cNvPr id="6" name="TextBox 5">
            <a:extLst>
              <a:ext uri="{FF2B5EF4-FFF2-40B4-BE49-F238E27FC236}">
                <a16:creationId xmlns:a16="http://schemas.microsoft.com/office/drawing/2014/main" id="{18D35483-2B53-42C6-B00A-C2E39A8A1261}"/>
              </a:ext>
            </a:extLst>
          </p:cNvPr>
          <p:cNvSpPr txBox="1"/>
          <p:nvPr/>
        </p:nvSpPr>
        <p:spPr>
          <a:xfrm>
            <a:off x="2800816" y="2094571"/>
            <a:ext cx="487122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Chi-Value = 28098.23</a:t>
            </a:r>
          </a:p>
          <a:p>
            <a:r>
              <a:rPr lang="en-US">
                <a:cs typeface="Calibri"/>
              </a:rPr>
              <a:t>P-Value = 0.0</a:t>
            </a:r>
          </a:p>
          <a:p>
            <a:r>
              <a:rPr lang="en-US" dirty="0">
                <a:cs typeface="Calibri"/>
              </a:rPr>
              <a:t>Degrees of Freedom = </a:t>
            </a:r>
            <a:r>
              <a:rPr lang="en-US">
                <a:cs typeface="Calibri"/>
              </a:rPr>
              <a:t>5593</a:t>
            </a:r>
          </a:p>
          <a:p>
            <a:endParaRPr lang="en-US" dirty="0">
              <a:latin typeface="Consolas"/>
              <a:cs typeface="Calibri"/>
            </a:endParaRPr>
          </a:p>
          <a:p>
            <a:r>
              <a:rPr lang="en-US">
                <a:latin typeface="Consolas"/>
                <a:cs typeface="Calibri"/>
              </a:rPr>
              <a:t>Expected Values</a:t>
            </a:r>
            <a:endParaRPr lang="en-US"/>
          </a:p>
          <a:p>
            <a:r>
              <a:rPr lang="en-US" dirty="0">
                <a:latin typeface="Consolas"/>
                <a:cs typeface="Calibri"/>
              </a:rPr>
              <a:t> 51.3204932     29.6795068
148.89278893    86.10721107
  8.23662237     4.76337763
 24.7098671     14.2901329
</a:t>
            </a:r>
            <a:r>
              <a:rPr lang="en-US">
                <a:latin typeface="Consolas"/>
                <a:cs typeface="Calibri"/>
              </a:rPr>
              <a:t>  1.26717267     0.73282733</a:t>
            </a:r>
            <a:r>
              <a:rPr lang="en-US" dirty="0">
                <a:latin typeface="Consolas"/>
                <a:cs typeface="Calibri"/>
              </a:rPr>
              <a:t>
</a:t>
            </a:r>
            <a:r>
              <a:rPr lang="en-US">
                <a:latin typeface="Consolas"/>
                <a:cs typeface="Calibri"/>
              </a:rPr>
              <a:t>  1.26717267     0.73282733</a:t>
            </a:r>
            <a:endParaRPr lang="en-US"/>
          </a:p>
        </p:txBody>
      </p:sp>
    </p:spTree>
    <p:extLst>
      <p:ext uri="{BB962C8B-B14F-4D97-AF65-F5344CB8AC3E}">
        <p14:creationId xmlns:p14="http://schemas.microsoft.com/office/powerpoint/2010/main" val="213779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D2C9C-DB78-4C98-934F-222A703E2318}"/>
              </a:ext>
            </a:extLst>
          </p:cNvPr>
          <p:cNvSpPr>
            <a:spLocks noGrp="1"/>
          </p:cNvSpPr>
          <p:nvPr>
            <p:ph type="title"/>
          </p:nvPr>
        </p:nvSpPr>
        <p:spPr>
          <a:xfrm>
            <a:off x="655320" y="429030"/>
            <a:ext cx="2834640" cy="5457589"/>
          </a:xfrm>
        </p:spPr>
        <p:txBody>
          <a:bodyPr anchor="ctr">
            <a:normAutofit/>
          </a:bodyPr>
          <a:lstStyle/>
          <a:p>
            <a:r>
              <a:rPr lang="en-US" sz="4000">
                <a:cs typeface="Calibri Light"/>
              </a:rPr>
              <a:t>Analysis Goals</a:t>
            </a:r>
          </a:p>
        </p:txBody>
      </p:sp>
      <p:sp>
        <p:nvSpPr>
          <p:cNvPr id="35" name="Rectangle 34">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9" name="Content Placeholder 2">
            <a:extLst>
              <a:ext uri="{FF2B5EF4-FFF2-40B4-BE49-F238E27FC236}">
                <a16:creationId xmlns:a16="http://schemas.microsoft.com/office/drawing/2014/main" id="{F16D66A2-A836-4172-AC22-5E79530BC885}"/>
              </a:ext>
            </a:extLst>
          </p:cNvPr>
          <p:cNvGraphicFramePr>
            <a:graphicFrameLocks noGrp="1"/>
          </p:cNvGraphicFramePr>
          <p:nvPr>
            <p:ph idx="1"/>
            <p:extLst>
              <p:ext uri="{D42A27DB-BD31-4B8C-83A1-F6EECF244321}">
                <p14:modId xmlns:p14="http://schemas.microsoft.com/office/powerpoint/2010/main" val="3492250031"/>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78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7480485" cy="1371600"/>
          </a:xfrm>
        </p:spPr>
        <p:txBody>
          <a:bodyPr vert="horz" lIns="91440" tIns="45720" rIns="91440" bIns="45720" rtlCol="0" anchor="ctr">
            <a:normAutofit/>
          </a:bodyPr>
          <a:lstStyle/>
          <a:p>
            <a:r>
              <a:rPr lang="en-US" sz="4000">
                <a:cs typeface="Calibri Light"/>
              </a:rPr>
              <a:t>Chi-Squared Testing – Destination Location </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I've included a sample of the cross table for destination locations.  There are too many to show all in one view.</a:t>
            </a:r>
          </a:p>
        </p:txBody>
      </p:sp>
      <p:sp>
        <p:nvSpPr>
          <p:cNvPr id="6" name="TextBox 5">
            <a:extLst>
              <a:ext uri="{FF2B5EF4-FFF2-40B4-BE49-F238E27FC236}">
                <a16:creationId xmlns:a16="http://schemas.microsoft.com/office/drawing/2014/main" id="{18D35483-2B53-42C6-B00A-C2E39A8A1261}"/>
              </a:ext>
            </a:extLst>
          </p:cNvPr>
          <p:cNvSpPr txBox="1"/>
          <p:nvPr/>
        </p:nvSpPr>
        <p:spPr>
          <a:xfrm>
            <a:off x="2800816" y="2094571"/>
            <a:ext cx="487122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Chi-Value = </a:t>
            </a:r>
            <a:r>
              <a:rPr lang="en-US">
                <a:latin typeface="Consolas"/>
              </a:rPr>
              <a:t>6477.92</a:t>
            </a:r>
            <a:endParaRPr lang="en-US"/>
          </a:p>
          <a:p>
            <a:r>
              <a:rPr lang="en-US">
                <a:cs typeface="Calibri"/>
              </a:rPr>
              <a:t>P-Value = 0.0</a:t>
            </a:r>
          </a:p>
          <a:p>
            <a:r>
              <a:rPr lang="en-US" dirty="0">
                <a:cs typeface="Calibri"/>
              </a:rPr>
              <a:t>Degrees of Freedom = </a:t>
            </a:r>
            <a:r>
              <a:rPr lang="en-US">
                <a:cs typeface="Calibri"/>
              </a:rPr>
              <a:t>193</a:t>
            </a:r>
          </a:p>
          <a:p>
            <a:endParaRPr lang="en-US" dirty="0">
              <a:latin typeface="Consolas"/>
              <a:cs typeface="Calibri"/>
            </a:endParaRPr>
          </a:p>
          <a:p>
            <a:r>
              <a:rPr lang="en-US">
                <a:latin typeface="Consolas"/>
                <a:cs typeface="Calibri"/>
              </a:rPr>
              <a:t>Expected Values</a:t>
            </a:r>
            <a:endParaRPr lang="en-US"/>
          </a:p>
          <a:p>
            <a:r>
              <a:rPr lang="en-US" dirty="0">
                <a:latin typeface="Consolas"/>
                <a:cs typeface="Calibri"/>
              </a:rPr>
              <a:t> 2.53434534e+00, 1.46565466e+00
 3.73815938e+01, 2.16184062e+01
 5.51220112e+01, 3.18779888e+01
 2.59770398e+01, 1.50229602e+01
 9.56715367e+01, 5.53284633e+01
 6.33586336e-01, 3.66413664e-01
</a:t>
            </a:r>
            <a:r>
              <a:rPr lang="en-US">
                <a:latin typeface="Consolas"/>
                <a:cs typeface="Calibri"/>
              </a:rPr>
              <a:t> 1.90075901e+00, 1.09924099e+00</a:t>
            </a:r>
          </a:p>
        </p:txBody>
      </p:sp>
      <p:pic>
        <p:nvPicPr>
          <p:cNvPr id="5" name="Picture 6" descr="Graphical user interface, application&#10;&#10;Description automatically generated">
            <a:extLst>
              <a:ext uri="{FF2B5EF4-FFF2-40B4-BE49-F238E27FC236}">
                <a16:creationId xmlns:a16="http://schemas.microsoft.com/office/drawing/2014/main" id="{C19D1C55-D428-4FA1-A700-BE163F397F6D}"/>
              </a:ext>
            </a:extLst>
          </p:cNvPr>
          <p:cNvPicPr>
            <a:picLocks noChangeAspect="1"/>
          </p:cNvPicPr>
          <p:nvPr/>
        </p:nvPicPr>
        <p:blipFill>
          <a:blip r:embed="rId2"/>
          <a:stretch>
            <a:fillRect/>
          </a:stretch>
        </p:blipFill>
        <p:spPr>
          <a:xfrm>
            <a:off x="493441" y="2093177"/>
            <a:ext cx="1791629" cy="4474426"/>
          </a:xfrm>
          <a:prstGeom prst="rect">
            <a:avLst/>
          </a:prstGeom>
        </p:spPr>
      </p:pic>
    </p:spTree>
    <p:extLst>
      <p:ext uri="{BB962C8B-B14F-4D97-AF65-F5344CB8AC3E}">
        <p14:creationId xmlns:p14="http://schemas.microsoft.com/office/powerpoint/2010/main" val="2087134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4618339" cy="1371600"/>
          </a:xfrm>
        </p:spPr>
        <p:txBody>
          <a:bodyPr vert="horz" lIns="91440" tIns="45720" rIns="91440" bIns="45720" rtlCol="0" anchor="ctr">
            <a:normAutofit/>
          </a:bodyPr>
          <a:lstStyle/>
          <a:p>
            <a:r>
              <a:rPr lang="en-US" sz="4000" dirty="0">
                <a:cs typeface="Calibri Light"/>
              </a:rPr>
              <a:t>Chi-Squared Testing – Carrier </a:t>
            </a:r>
            <a:r>
              <a:rPr lang="en-US" sz="4000">
                <a:cs typeface="Calibri Light"/>
              </a:rPr>
              <a:t>Name</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I've included a sample of the cross table for </a:t>
            </a:r>
            <a:r>
              <a:rPr lang="en-US">
                <a:ea typeface="+mn-lt"/>
                <a:cs typeface="+mn-lt"/>
              </a:rPr>
              <a:t>carrier names.  There are too </a:t>
            </a:r>
            <a:r>
              <a:rPr lang="en-US" dirty="0">
                <a:ea typeface="+mn-lt"/>
                <a:cs typeface="+mn-lt"/>
              </a:rPr>
              <a:t>many to show all in one view.</a:t>
            </a:r>
          </a:p>
        </p:txBody>
      </p:sp>
      <p:sp>
        <p:nvSpPr>
          <p:cNvPr id="6" name="TextBox 5">
            <a:extLst>
              <a:ext uri="{FF2B5EF4-FFF2-40B4-BE49-F238E27FC236}">
                <a16:creationId xmlns:a16="http://schemas.microsoft.com/office/drawing/2014/main" id="{18D35483-2B53-42C6-B00A-C2E39A8A1261}"/>
              </a:ext>
            </a:extLst>
          </p:cNvPr>
          <p:cNvSpPr txBox="1"/>
          <p:nvPr/>
        </p:nvSpPr>
        <p:spPr>
          <a:xfrm>
            <a:off x="5486401" y="3126059"/>
            <a:ext cx="487122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Chi-Value = </a:t>
            </a:r>
            <a:r>
              <a:rPr lang="en-US">
                <a:latin typeface="Consolas"/>
              </a:rPr>
              <a:t>44080.99</a:t>
            </a:r>
            <a:endParaRPr lang="en-US"/>
          </a:p>
          <a:p>
            <a:r>
              <a:rPr lang="en-US">
                <a:cs typeface="Calibri"/>
              </a:rPr>
              <a:t>P-Value = 0.0</a:t>
            </a:r>
          </a:p>
          <a:p>
            <a:r>
              <a:rPr lang="en-US" dirty="0">
                <a:cs typeface="Calibri"/>
              </a:rPr>
              <a:t>Degrees of Freedom = </a:t>
            </a:r>
            <a:r>
              <a:rPr lang="en-US">
                <a:cs typeface="Calibri"/>
              </a:rPr>
              <a:t>330</a:t>
            </a:r>
          </a:p>
          <a:p>
            <a:endParaRPr lang="en-US" dirty="0">
              <a:latin typeface="Consolas"/>
              <a:cs typeface="Calibri"/>
            </a:endParaRPr>
          </a:p>
          <a:p>
            <a:r>
              <a:rPr lang="en-US">
                <a:latin typeface="Consolas"/>
                <a:cs typeface="Calibri"/>
              </a:rPr>
              <a:t>Expected Values</a:t>
            </a:r>
            <a:endParaRPr lang="en-US"/>
          </a:p>
          <a:p>
            <a:r>
              <a:rPr lang="en-US" dirty="0">
                <a:latin typeface="Consolas"/>
                <a:cs typeface="Calibri"/>
              </a:rPr>
              <a:t> 1.71067321e+01, 9.89326787e+00
 1.64097912e+02, 9.49020880e+01
 1.58395668e+01, 9.16043321e+00
 1.52059841e+01, 8.79401588e+00
 4.75187004e+01, 2.74812996e+01
 1.20380708e+01, 6.96192924e+00
</a:t>
            </a:r>
            <a:r>
              <a:rPr lang="en-US">
                <a:latin typeface="Consolas"/>
                <a:cs typeface="Calibri"/>
              </a:rPr>
              <a:t> 7.53963379e+01, 4.36036621e+01</a:t>
            </a:r>
          </a:p>
        </p:txBody>
      </p:sp>
      <p:pic>
        <p:nvPicPr>
          <p:cNvPr id="3" name="Picture 6">
            <a:extLst>
              <a:ext uri="{FF2B5EF4-FFF2-40B4-BE49-F238E27FC236}">
                <a16:creationId xmlns:a16="http://schemas.microsoft.com/office/drawing/2014/main" id="{0CA29476-CF17-483B-BE30-526E898959CD}"/>
              </a:ext>
            </a:extLst>
          </p:cNvPr>
          <p:cNvPicPr>
            <a:picLocks noChangeAspect="1"/>
          </p:cNvPicPr>
          <p:nvPr/>
        </p:nvPicPr>
        <p:blipFill>
          <a:blip r:embed="rId2"/>
          <a:stretch>
            <a:fillRect/>
          </a:stretch>
        </p:blipFill>
        <p:spPr>
          <a:xfrm>
            <a:off x="551985" y="2212052"/>
            <a:ext cx="4499517" cy="4422528"/>
          </a:xfrm>
          <a:prstGeom prst="rect">
            <a:avLst/>
          </a:prstGeom>
        </p:spPr>
      </p:pic>
    </p:spTree>
    <p:extLst>
      <p:ext uri="{BB962C8B-B14F-4D97-AF65-F5344CB8AC3E}">
        <p14:creationId xmlns:p14="http://schemas.microsoft.com/office/powerpoint/2010/main" val="3529958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4618339" cy="1371600"/>
          </a:xfrm>
        </p:spPr>
        <p:txBody>
          <a:bodyPr vert="horz" lIns="91440" tIns="45720" rIns="91440" bIns="45720" rtlCol="0" anchor="ctr">
            <a:normAutofit/>
          </a:bodyPr>
          <a:lstStyle/>
          <a:p>
            <a:r>
              <a:rPr lang="en-US" sz="4000" dirty="0">
                <a:cs typeface="Calibri Light"/>
              </a:rPr>
              <a:t>Chi-Squared Testing – </a:t>
            </a:r>
            <a:r>
              <a:rPr lang="en-US" sz="4000">
                <a:cs typeface="Calibri Light"/>
              </a:rPr>
              <a:t>Equipment Type</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I've included a sample of the cross table for equipment type.  </a:t>
            </a:r>
          </a:p>
        </p:txBody>
      </p:sp>
      <p:sp>
        <p:nvSpPr>
          <p:cNvPr id="6" name="TextBox 5">
            <a:extLst>
              <a:ext uri="{FF2B5EF4-FFF2-40B4-BE49-F238E27FC236}">
                <a16:creationId xmlns:a16="http://schemas.microsoft.com/office/drawing/2014/main" id="{18D35483-2B53-42C6-B00A-C2E39A8A1261}"/>
              </a:ext>
            </a:extLst>
          </p:cNvPr>
          <p:cNvSpPr txBox="1"/>
          <p:nvPr/>
        </p:nvSpPr>
        <p:spPr>
          <a:xfrm>
            <a:off x="6099718" y="3033132"/>
            <a:ext cx="487122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Chi-Value = </a:t>
            </a:r>
            <a:r>
              <a:rPr lang="en-US">
                <a:latin typeface="Consolas"/>
              </a:rPr>
              <a:t>4567.78</a:t>
            </a:r>
            <a:endParaRPr lang="en-US"/>
          </a:p>
          <a:p>
            <a:r>
              <a:rPr lang="en-US">
                <a:cs typeface="Calibri"/>
              </a:rPr>
              <a:t>P-Value = 0.0</a:t>
            </a:r>
          </a:p>
          <a:p>
            <a:r>
              <a:rPr lang="en-US" dirty="0">
                <a:cs typeface="Calibri"/>
              </a:rPr>
              <a:t>Degrees of Freedom = </a:t>
            </a:r>
            <a:r>
              <a:rPr lang="en-US">
                <a:cs typeface="Calibri"/>
              </a:rPr>
              <a:t>9</a:t>
            </a:r>
          </a:p>
          <a:p>
            <a:endParaRPr lang="en-US" dirty="0">
              <a:latin typeface="Consolas"/>
              <a:cs typeface="Calibri"/>
            </a:endParaRPr>
          </a:p>
          <a:p>
            <a:r>
              <a:rPr lang="en-US">
                <a:latin typeface="Consolas"/>
                <a:cs typeface="Calibri"/>
              </a:rPr>
              <a:t>Expected Values</a:t>
            </a:r>
            <a:endParaRPr lang="en-US"/>
          </a:p>
          <a:p>
            <a:r>
              <a:rPr lang="en-US" dirty="0">
                <a:latin typeface="Consolas"/>
                <a:cs typeface="Calibri"/>
              </a:rPr>
              <a:t>2.18890894e+04, 1.26979106e+04],
3.30927946e+03, 1.91972054e+03],
2.97449100e+01, 1.72550900e+01],
2.30681270e+03, 1.33818730e+03],
8.16402850e+01, 4.73597150e+01],
7.29762888e+03, </a:t>
            </a:r>
            <a:r>
              <a:rPr lang="en-US">
                <a:latin typeface="Consolas"/>
                <a:cs typeface="Calibri"/>
              </a:rPr>
              <a:t>4.23337112e+03],</a:t>
            </a:r>
            <a:r>
              <a:rPr lang="en-US" dirty="0">
                <a:latin typeface="Consolas"/>
                <a:cs typeface="Calibri"/>
              </a:rPr>
              <a:t>
</a:t>
            </a:r>
            <a:r>
              <a:rPr lang="en-US">
                <a:latin typeface="Consolas"/>
                <a:cs typeface="Calibri"/>
              </a:rPr>
              <a:t>2.37073262e+03, </a:t>
            </a:r>
            <a:r>
              <a:rPr lang="en-US" dirty="0">
                <a:latin typeface="Consolas"/>
                <a:cs typeface="Calibri"/>
              </a:rPr>
              <a:t>1.37526738e+03],</a:t>
            </a:r>
            <a:endParaRPr lang="en-US" dirty="0"/>
          </a:p>
        </p:txBody>
      </p:sp>
      <p:pic>
        <p:nvPicPr>
          <p:cNvPr id="5" name="Picture 6" descr="Table&#10;&#10;Description automatically generated">
            <a:extLst>
              <a:ext uri="{FF2B5EF4-FFF2-40B4-BE49-F238E27FC236}">
                <a16:creationId xmlns:a16="http://schemas.microsoft.com/office/drawing/2014/main" id="{C6D7EC47-88B7-4C9D-9853-799858428C68}"/>
              </a:ext>
            </a:extLst>
          </p:cNvPr>
          <p:cNvPicPr>
            <a:picLocks noChangeAspect="1"/>
          </p:cNvPicPr>
          <p:nvPr/>
        </p:nvPicPr>
        <p:blipFill>
          <a:blip r:embed="rId2"/>
          <a:stretch>
            <a:fillRect/>
          </a:stretch>
        </p:blipFill>
        <p:spPr>
          <a:xfrm>
            <a:off x="496228" y="2135613"/>
            <a:ext cx="5038493" cy="4649750"/>
          </a:xfrm>
          <a:prstGeom prst="rect">
            <a:avLst/>
          </a:prstGeom>
        </p:spPr>
      </p:pic>
    </p:spTree>
    <p:extLst>
      <p:ext uri="{BB962C8B-B14F-4D97-AF65-F5344CB8AC3E}">
        <p14:creationId xmlns:p14="http://schemas.microsoft.com/office/powerpoint/2010/main" val="15460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5798509" cy="1371600"/>
          </a:xfrm>
        </p:spPr>
        <p:txBody>
          <a:bodyPr vert="horz" lIns="91440" tIns="45720" rIns="91440" bIns="45720" rtlCol="0" anchor="ctr">
            <a:normAutofit/>
          </a:bodyPr>
          <a:lstStyle/>
          <a:p>
            <a:r>
              <a:rPr lang="en-US" sz="4000" dirty="0">
                <a:cs typeface="Calibri Light"/>
              </a:rPr>
              <a:t>Chi-Squared Testing – </a:t>
            </a:r>
            <a:r>
              <a:rPr lang="en-US" sz="4000">
                <a:cs typeface="Calibri Light"/>
              </a:rPr>
              <a:t>Carrier Pickup Due Date</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7725935" y="2131741"/>
            <a:ext cx="425790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I've included a sample of the cross table for carrier pickup due date.  </a:t>
            </a:r>
          </a:p>
        </p:txBody>
      </p:sp>
      <p:sp>
        <p:nvSpPr>
          <p:cNvPr id="6" name="TextBox 5">
            <a:extLst>
              <a:ext uri="{FF2B5EF4-FFF2-40B4-BE49-F238E27FC236}">
                <a16:creationId xmlns:a16="http://schemas.microsoft.com/office/drawing/2014/main" id="{18D35483-2B53-42C6-B00A-C2E39A8A1261}"/>
              </a:ext>
            </a:extLst>
          </p:cNvPr>
          <p:cNvSpPr txBox="1"/>
          <p:nvPr/>
        </p:nvSpPr>
        <p:spPr>
          <a:xfrm>
            <a:off x="3051718" y="3181815"/>
            <a:ext cx="487122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Chi-Value = </a:t>
            </a:r>
            <a:r>
              <a:rPr lang="en-US">
                <a:latin typeface="Consolas"/>
              </a:rPr>
              <a:t>3386.81</a:t>
            </a:r>
            <a:endParaRPr lang="en-US"/>
          </a:p>
          <a:p>
            <a:r>
              <a:rPr lang="en-US">
                <a:cs typeface="Calibri"/>
              </a:rPr>
              <a:t>P-Value = 0.0</a:t>
            </a:r>
          </a:p>
          <a:p>
            <a:r>
              <a:rPr lang="en-US">
                <a:cs typeface="Calibri"/>
              </a:rPr>
              <a:t>Degrees of Freedom = 774</a:t>
            </a:r>
          </a:p>
          <a:p>
            <a:endParaRPr lang="en-US" dirty="0">
              <a:latin typeface="Consolas"/>
              <a:cs typeface="Calibri"/>
            </a:endParaRPr>
          </a:p>
          <a:p>
            <a:r>
              <a:rPr lang="en-US">
                <a:latin typeface="Consolas"/>
                <a:cs typeface="Calibri"/>
              </a:rPr>
              <a:t>Expected Values</a:t>
            </a:r>
            <a:endParaRPr lang="en-US"/>
          </a:p>
          <a:p>
            <a:r>
              <a:rPr lang="en-US" dirty="0">
                <a:latin typeface="Consolas"/>
                <a:cs typeface="Calibri"/>
              </a:rPr>
              <a:t>1.90075901, 1.09924099
</a:t>
            </a:r>
            <a:r>
              <a:rPr lang="en-US">
                <a:latin typeface="Consolas"/>
                <a:cs typeface="Calibri"/>
              </a:rPr>
              <a:t>1.26717267, 0.73282733</a:t>
            </a:r>
            <a:endParaRPr lang="en-US" dirty="0">
              <a:latin typeface="Calibri" panose="020F0502020204030204"/>
              <a:cs typeface="Calibri"/>
            </a:endParaRPr>
          </a:p>
          <a:p>
            <a:r>
              <a:rPr lang="en-US" dirty="0">
                <a:latin typeface="Consolas"/>
                <a:cs typeface="Calibri"/>
              </a:rPr>
              <a:t>1.90075901, 1.09924099
0.63358634, 0.36641366
</a:t>
            </a:r>
            <a:r>
              <a:rPr lang="en-US">
                <a:latin typeface="Consolas"/>
                <a:cs typeface="Calibri"/>
              </a:rPr>
              <a:t>0.63358634, 0.36641366</a:t>
            </a:r>
            <a:r>
              <a:rPr lang="en-US" dirty="0">
                <a:latin typeface="Consolas"/>
                <a:cs typeface="Calibri"/>
              </a:rPr>
              <a:t>
</a:t>
            </a:r>
            <a:r>
              <a:rPr lang="en-US">
                <a:latin typeface="Consolas"/>
                <a:cs typeface="Calibri"/>
              </a:rPr>
              <a:t>0.63358634, 0.36641366</a:t>
            </a:r>
            <a:endParaRPr lang="en-US">
              <a:cs typeface="Calibri"/>
            </a:endParaRPr>
          </a:p>
        </p:txBody>
      </p:sp>
      <p:pic>
        <p:nvPicPr>
          <p:cNvPr id="3" name="Picture 6" descr="A picture containing table&#10;&#10;Description automatically generated">
            <a:extLst>
              <a:ext uri="{FF2B5EF4-FFF2-40B4-BE49-F238E27FC236}">
                <a16:creationId xmlns:a16="http://schemas.microsoft.com/office/drawing/2014/main" id="{8E57226D-D0C2-4990-BDFB-E04F42E4D06E}"/>
              </a:ext>
            </a:extLst>
          </p:cNvPr>
          <p:cNvPicPr>
            <a:picLocks noChangeAspect="1"/>
          </p:cNvPicPr>
          <p:nvPr/>
        </p:nvPicPr>
        <p:blipFill>
          <a:blip r:embed="rId2"/>
          <a:stretch>
            <a:fillRect/>
          </a:stretch>
        </p:blipFill>
        <p:spPr>
          <a:xfrm>
            <a:off x="493790" y="2000250"/>
            <a:ext cx="2357785" cy="4743914"/>
          </a:xfrm>
          <a:prstGeom prst="rect">
            <a:avLst/>
          </a:prstGeom>
        </p:spPr>
      </p:pic>
    </p:spTree>
    <p:extLst>
      <p:ext uri="{BB962C8B-B14F-4D97-AF65-F5344CB8AC3E}">
        <p14:creationId xmlns:p14="http://schemas.microsoft.com/office/powerpoint/2010/main" val="622231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5798509" cy="1371600"/>
          </a:xfrm>
        </p:spPr>
        <p:txBody>
          <a:bodyPr vert="horz" lIns="91440" tIns="45720" rIns="91440" bIns="45720" rtlCol="0" anchor="ctr">
            <a:normAutofit/>
          </a:bodyPr>
          <a:lstStyle/>
          <a:p>
            <a:r>
              <a:rPr lang="en-US" sz="4000">
                <a:cs typeface="Calibri Light"/>
              </a:rPr>
              <a:t>Logistic Regression Test – Total Miles</a:t>
            </a:r>
            <a:endParaRPr lang="en-US" sz="4000" dirty="0">
              <a:cs typeface="Calibri Ligh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554171" y="2033129"/>
            <a:ext cx="763760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Running logistic regression with my data has been a real challenge and I wasn't able </a:t>
            </a:r>
            <a:r>
              <a:rPr lang="en-US">
                <a:ea typeface="+mn-lt"/>
                <a:cs typeface="+mn-lt"/>
              </a:rPr>
              <a:t>to work through the errors I am seeing.</a:t>
            </a:r>
          </a:p>
          <a:p>
            <a:endParaRPr lang="en-US" dirty="0">
              <a:ea typeface="+mn-lt"/>
              <a:cs typeface="+mn-lt"/>
            </a:endParaRPr>
          </a:p>
          <a:p>
            <a:r>
              <a:rPr lang="en-US">
                <a:ea typeface="+mn-lt"/>
                <a:cs typeface="+mn-lt"/>
              </a:rPr>
              <a:t>formula = 'Late_Load ~ est_tot_mi_qty'</a:t>
            </a:r>
            <a:endParaRPr lang="en-US" dirty="0">
              <a:ea typeface="+mn-lt"/>
              <a:cs typeface="+mn-lt"/>
            </a:endParaRPr>
          </a:p>
          <a:p>
            <a:r>
              <a:rPr lang="en-US">
                <a:ea typeface="+mn-lt"/>
                <a:cs typeface="+mn-lt"/>
              </a:rPr>
              <a:t>model = smf.logit(formula, data=load_df)</a:t>
            </a:r>
            <a:endParaRPr lang="en-US" dirty="0">
              <a:ea typeface="+mn-lt"/>
              <a:cs typeface="+mn-lt"/>
            </a:endParaRPr>
          </a:p>
          <a:p>
            <a:r>
              <a:rPr lang="en-US">
                <a:ea typeface="+mn-lt"/>
                <a:cs typeface="+mn-lt"/>
              </a:rPr>
              <a:t>results = model.fit()</a:t>
            </a:r>
            <a:endParaRPr lang="en-US" dirty="0">
              <a:ea typeface="+mn-lt"/>
              <a:cs typeface="+mn-lt"/>
            </a:endParaRPr>
          </a:p>
          <a:p>
            <a:r>
              <a:rPr lang="en-US">
                <a:ea typeface="+mn-lt"/>
                <a:cs typeface="+mn-lt"/>
              </a:rPr>
              <a:t>Results.summary</a:t>
            </a:r>
            <a:endParaRPr lang="en-US" dirty="0">
              <a:ea typeface="+mn-lt"/>
              <a:cs typeface="+mn-lt"/>
            </a:endParaRPr>
          </a:p>
          <a:p>
            <a:endParaRPr lang="en-US" dirty="0">
              <a:ea typeface="+mn-lt"/>
              <a:cs typeface="+mn-lt"/>
            </a:endParaRPr>
          </a:p>
          <a:p>
            <a:r>
              <a:rPr lang="en-US">
                <a:latin typeface="Consolas"/>
                <a:ea typeface="+mn-lt"/>
                <a:cs typeface="+mn-lt"/>
              </a:rPr>
              <a:t>Optimization terminated successfully.</a:t>
            </a:r>
            <a:br>
              <a:rPr lang="en-US" dirty="0">
                <a:latin typeface="Consolas"/>
                <a:ea typeface="+mn-lt"/>
                <a:cs typeface="+mn-lt"/>
              </a:rPr>
            </a:br>
            <a:r>
              <a:rPr lang="en-US">
                <a:latin typeface="Consolas"/>
                <a:ea typeface="+mn-lt"/>
                <a:cs typeface="+mn-lt"/>
              </a:rPr>
              <a:t>         Current function value: 0.618998</a:t>
            </a:r>
            <a:br>
              <a:rPr lang="en-US" dirty="0">
                <a:latin typeface="Consolas"/>
                <a:ea typeface="+mn-lt"/>
                <a:cs typeface="+mn-lt"/>
              </a:rPr>
            </a:br>
            <a:r>
              <a:rPr lang="en-US">
                <a:latin typeface="Consolas"/>
                <a:ea typeface="+mn-lt"/>
                <a:cs typeface="+mn-lt"/>
              </a:rPr>
              <a:t>         Iterations 5</a:t>
            </a:r>
            <a:br>
              <a:rPr lang="en-US" dirty="0">
                <a:latin typeface="Consolas"/>
                <a:ea typeface="+mn-lt"/>
                <a:cs typeface="+mn-lt"/>
              </a:rPr>
            </a:br>
            <a:endParaRPr lang="en-US" dirty="0">
              <a:ea typeface="+mn-lt"/>
              <a:cs typeface="+mn-lt"/>
            </a:endParaRPr>
          </a:p>
          <a:p>
            <a:pPr algn="r"/>
            <a:r>
              <a:rPr lang="en-US">
                <a:ea typeface="+mn-lt"/>
                <a:cs typeface="+mn-lt"/>
              </a:rPr>
              <a:t>Out[218]:</a:t>
            </a:r>
            <a:endParaRPr lang="en-US" dirty="0">
              <a:ea typeface="+mn-lt"/>
              <a:cs typeface="+mn-lt"/>
            </a:endParaRPr>
          </a:p>
          <a:p>
            <a:r>
              <a:rPr lang="en-US">
                <a:latin typeface="Consolas"/>
                <a:ea typeface="+mn-lt"/>
                <a:cs typeface="+mn-lt"/>
              </a:rPr>
              <a:t>&lt;bound method BinaryResults.summary of &lt;statsmodels.discrete.discrete_model.LogitResults object at 0x000001833C3DA970&gt;&gt;</a:t>
            </a:r>
            <a:endParaRPr lang="en-US" dirty="0">
              <a:ea typeface="+mn-lt"/>
              <a:cs typeface="+mn-lt"/>
            </a:endParaRPr>
          </a:p>
        </p:txBody>
      </p:sp>
    </p:spTree>
    <p:extLst>
      <p:ext uri="{BB962C8B-B14F-4D97-AF65-F5344CB8AC3E}">
        <p14:creationId xmlns:p14="http://schemas.microsoft.com/office/powerpoint/2010/main" val="862999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5798509" cy="1371600"/>
          </a:xfrm>
        </p:spPr>
        <p:txBody>
          <a:bodyPr vert="horz" lIns="91440" tIns="45720" rIns="91440" bIns="45720" rtlCol="0" anchor="ctr">
            <a:normAutofit/>
          </a:bodyPr>
          <a:lstStyle/>
          <a:p>
            <a:r>
              <a:rPr lang="en-US" sz="4000">
                <a:cs typeface="Calibri Light"/>
              </a:rPr>
              <a:t>Logistic Regression Test – Destination Location</a:t>
            </a: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E06761BC-D348-4EC7-8923-5DA7FDAF8F02}"/>
              </a:ext>
            </a:extLst>
          </p:cNvPr>
          <p:cNvSpPr txBox="1"/>
          <p:nvPr/>
        </p:nvSpPr>
        <p:spPr>
          <a:xfrm>
            <a:off x="554171" y="2033129"/>
            <a:ext cx="762863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Running logistic regression with my data has been a real challenge and I wasn't able </a:t>
            </a:r>
            <a:r>
              <a:rPr lang="en-US">
                <a:ea typeface="+mn-lt"/>
                <a:cs typeface="+mn-lt"/>
              </a:rPr>
              <a:t>to work through the errors I am seeing.</a:t>
            </a:r>
          </a:p>
          <a:p>
            <a:endParaRPr lang="en-US" dirty="0">
              <a:ea typeface="+mn-lt"/>
              <a:cs typeface="+mn-lt"/>
            </a:endParaRPr>
          </a:p>
          <a:p>
            <a:r>
              <a:rPr lang="en-US">
                <a:ea typeface="+mn-lt"/>
                <a:cs typeface="+mn-lt"/>
              </a:rPr>
              <a:t>formula = 'Late_Load ~ dest_loc_cd'</a:t>
            </a:r>
          </a:p>
          <a:p>
            <a:r>
              <a:rPr lang="en-US">
                <a:ea typeface="+mn-lt"/>
                <a:cs typeface="+mn-lt"/>
              </a:rPr>
              <a:t>model = smf.logit(formula, data=sample_df)</a:t>
            </a:r>
          </a:p>
          <a:p>
            <a:r>
              <a:rPr lang="en-US">
                <a:ea typeface="+mn-lt"/>
                <a:cs typeface="+mn-lt"/>
              </a:rPr>
              <a:t>results = model.fit()</a:t>
            </a:r>
          </a:p>
          <a:p>
            <a:r>
              <a:rPr lang="en-US">
                <a:ea typeface="+mn-lt"/>
                <a:cs typeface="+mn-lt"/>
              </a:rPr>
              <a:t>results.summary</a:t>
            </a:r>
          </a:p>
          <a:p>
            <a:endParaRPr lang="en-US" dirty="0">
              <a:ea typeface="+mn-lt"/>
              <a:cs typeface="+mn-lt"/>
            </a:endParaRPr>
          </a:p>
          <a:p>
            <a:r>
              <a:rPr lang="en-US" dirty="0">
                <a:latin typeface="Consolas"/>
                <a:ea typeface="+mn-lt"/>
                <a:cs typeface="+mn-lt"/>
              </a:rPr>
              <a:t>Warning: Maximum number of iterations has been exceeded.
</a:t>
            </a:r>
            <a:r>
              <a:rPr lang="en-US">
                <a:latin typeface="Consolas"/>
                <a:ea typeface="+mn-lt"/>
                <a:cs typeface="+mn-lt"/>
              </a:rPr>
              <a:t>         Current function value: 0.608461</a:t>
            </a:r>
            <a:r>
              <a:rPr lang="en-US" dirty="0">
                <a:latin typeface="Consolas"/>
                <a:ea typeface="+mn-lt"/>
                <a:cs typeface="+mn-lt"/>
              </a:rPr>
              <a:t>
</a:t>
            </a:r>
            <a:r>
              <a:rPr lang="en-US">
                <a:latin typeface="Consolas"/>
                <a:ea typeface="+mn-lt"/>
                <a:cs typeface="+mn-lt"/>
              </a:rPr>
              <a:t>         Iterations: 35</a:t>
            </a:r>
            <a:br>
              <a:rPr lang="en-US" dirty="0">
                <a:latin typeface="Consolas"/>
                <a:ea typeface="+mn-lt"/>
                <a:cs typeface="+mn-lt"/>
              </a:rPr>
            </a:br>
            <a:endParaRPr lang="en-US">
              <a:ea typeface="+mn-lt"/>
              <a:cs typeface="+mn-lt"/>
            </a:endParaRPr>
          </a:p>
          <a:p>
            <a:pPr algn="r"/>
            <a:r>
              <a:rPr lang="en-US">
                <a:ea typeface="+mn-lt"/>
                <a:cs typeface="+mn-lt"/>
              </a:rPr>
              <a:t>Out[218]:</a:t>
            </a:r>
            <a:endParaRPr lang="en-US" dirty="0">
              <a:ea typeface="+mn-lt"/>
              <a:cs typeface="+mn-lt"/>
            </a:endParaRPr>
          </a:p>
          <a:p>
            <a:r>
              <a:rPr lang="en-US">
                <a:latin typeface="Consolas"/>
                <a:ea typeface="+mn-lt"/>
                <a:cs typeface="+mn-lt"/>
              </a:rPr>
              <a:t>&lt;bound method BinaryResults.summary of &lt;statsmodels.discrete.discrete_model.LogitResults object at 0x00000183483C0BE0&gt;&gt;</a:t>
            </a:r>
            <a:endParaRPr lang="en-US"/>
          </a:p>
        </p:txBody>
      </p:sp>
    </p:spTree>
    <p:extLst>
      <p:ext uri="{BB962C8B-B14F-4D97-AF65-F5344CB8AC3E}">
        <p14:creationId xmlns:p14="http://schemas.microsoft.com/office/powerpoint/2010/main" val="168447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996D7-8C1E-49A0-BC36-B0A3639B5DEA}"/>
              </a:ext>
            </a:extLst>
          </p:cNvPr>
          <p:cNvSpPr>
            <a:spLocks noGrp="1"/>
          </p:cNvSpPr>
          <p:nvPr>
            <p:ph type="title"/>
          </p:nvPr>
        </p:nvSpPr>
        <p:spPr>
          <a:xfrm>
            <a:off x="841248" y="548640"/>
            <a:ext cx="3600860" cy="5431536"/>
          </a:xfrm>
        </p:spPr>
        <p:txBody>
          <a:bodyPr>
            <a:normAutofit/>
          </a:bodyPr>
          <a:lstStyle/>
          <a:p>
            <a:r>
              <a:rPr lang="en-US" sz="5400">
                <a:cs typeface="Calibri Light"/>
              </a:rPr>
              <a:t>Background (Why is this important)</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166D37-7B94-4AC0-9394-67AC9EE8E74C}"/>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2200">
                <a:ea typeface="+mn-lt"/>
                <a:cs typeface="+mn-lt"/>
              </a:rPr>
              <a:t> Walmart’s Transportation Division is responsible for moving freight from vendors to distribution centers (DCs) and from DCs to stores and clubs.  Delivering freight on-time and in-full as efficiently as possible is one of the most important goals for the Walmart Transportation division.  On-time delivery reduces out of stocks, helps reduce lost sales, and reduces wages in the form of idled unloading teams.  This project will analyze transportation load data to determine what significant correlations exist in the data to help formulate actionable process changes that will reduce late delivery of loads</a:t>
            </a:r>
            <a:endParaRPr lang="en-US" sz="2200"/>
          </a:p>
        </p:txBody>
      </p:sp>
    </p:spTree>
    <p:extLst>
      <p:ext uri="{BB962C8B-B14F-4D97-AF65-F5344CB8AC3E}">
        <p14:creationId xmlns:p14="http://schemas.microsoft.com/office/powerpoint/2010/main" val="727353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5B77F-64DD-4217-8AA7-F599F992DAC7}"/>
              </a:ext>
            </a:extLst>
          </p:cNvPr>
          <p:cNvSpPr>
            <a:spLocks noGrp="1"/>
          </p:cNvSpPr>
          <p:nvPr>
            <p:ph type="title"/>
          </p:nvPr>
        </p:nvSpPr>
        <p:spPr>
          <a:xfrm>
            <a:off x="841248" y="548640"/>
            <a:ext cx="3600860" cy="5431536"/>
          </a:xfrm>
        </p:spPr>
        <p:txBody>
          <a:bodyPr>
            <a:normAutofit/>
          </a:bodyPr>
          <a:lstStyle/>
          <a:p>
            <a:r>
              <a:rPr lang="en-US" sz="5400"/>
              <a:t>Data Set Variables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E95C28-D35B-4642-8147-F14890C87DB9}"/>
              </a:ext>
            </a:extLst>
          </p:cNvPr>
          <p:cNvSpPr>
            <a:spLocks noGrp="1"/>
          </p:cNvSpPr>
          <p:nvPr>
            <p:ph idx="1"/>
          </p:nvPr>
        </p:nvSpPr>
        <p:spPr>
          <a:xfrm>
            <a:off x="5126418" y="552091"/>
            <a:ext cx="6224335" cy="5431536"/>
          </a:xfrm>
        </p:spPr>
        <p:txBody>
          <a:bodyPr vert="horz" lIns="91440" tIns="45720" rIns="91440" bIns="45720" rtlCol="0" anchor="ctr">
            <a:normAutofit lnSpcReduction="10000"/>
          </a:bodyPr>
          <a:lstStyle/>
          <a:p>
            <a:pPr marL="0" indent="0">
              <a:buNone/>
            </a:pPr>
            <a:r>
              <a:rPr lang="en-US" sz="1900" dirty="0">
                <a:ea typeface="+mn-lt"/>
                <a:cs typeface="+mn-lt"/>
              </a:rPr>
              <a:t>Based on some knowledge and some </a:t>
            </a:r>
            <a:r>
              <a:rPr lang="en-US" sz="1900" err="1">
                <a:ea typeface="+mn-lt"/>
                <a:cs typeface="+mn-lt"/>
              </a:rPr>
              <a:t>estimataion</a:t>
            </a:r>
            <a:r>
              <a:rPr lang="en-US" sz="1900" dirty="0">
                <a:ea typeface="+mn-lt"/>
                <a:cs typeface="+mn-lt"/>
              </a:rPr>
              <a:t>, I decided to use these six variables to perform the analysis on the load dataset.</a:t>
            </a:r>
          </a:p>
          <a:p>
            <a:r>
              <a:rPr lang="en-US" sz="1900" err="1">
                <a:ea typeface="+mn-lt"/>
                <a:cs typeface="+mn-lt"/>
              </a:rPr>
              <a:t>orign_loc_id</a:t>
            </a:r>
            <a:r>
              <a:rPr lang="en-US" sz="1900" dirty="0">
                <a:ea typeface="+mn-lt"/>
                <a:cs typeface="+mn-lt"/>
              </a:rPr>
              <a:t> is an obj(string), the facility number of the origin of the transportation load.</a:t>
            </a:r>
          </a:p>
          <a:p>
            <a:r>
              <a:rPr lang="en-US" sz="1900" dirty="0" err="1">
                <a:ea typeface="+mn-lt"/>
                <a:cs typeface="+mn-lt"/>
              </a:rPr>
              <a:t>dest_loc_id</a:t>
            </a:r>
            <a:r>
              <a:rPr lang="en-US" sz="1900" dirty="0">
                <a:ea typeface="+mn-lt"/>
                <a:cs typeface="+mn-lt"/>
              </a:rPr>
              <a:t> is an integer, the facility number of the destination of the transportation load</a:t>
            </a:r>
          </a:p>
          <a:p>
            <a:r>
              <a:rPr lang="en-US" sz="1900" dirty="0" err="1">
                <a:ea typeface="+mn-lt"/>
                <a:cs typeface="+mn-lt"/>
              </a:rPr>
              <a:t>carrier_nm</a:t>
            </a:r>
            <a:r>
              <a:rPr lang="en-US" sz="1900" dirty="0">
                <a:ea typeface="+mn-lt"/>
                <a:cs typeface="+mn-lt"/>
              </a:rPr>
              <a:t> is an obj(string), the name of the carrier responsible for moving the load</a:t>
            </a:r>
          </a:p>
          <a:p>
            <a:r>
              <a:rPr lang="en-US" sz="1900" err="1">
                <a:ea typeface="+mn-lt"/>
                <a:cs typeface="+mn-lt"/>
              </a:rPr>
              <a:t>equip_type_desc</a:t>
            </a:r>
            <a:r>
              <a:rPr lang="en-US" sz="1900" dirty="0">
                <a:ea typeface="+mn-lt"/>
                <a:cs typeface="+mn-lt"/>
              </a:rPr>
              <a:t> is an obj(string), the type of equipment being used.  examples include 48' and 53' dry trailers, 48' and 53' refrigerated trailers.</a:t>
            </a:r>
          </a:p>
          <a:p>
            <a:r>
              <a:rPr lang="en-US" sz="1900" dirty="0" err="1">
                <a:ea typeface="+mn-lt"/>
                <a:cs typeface="+mn-lt"/>
              </a:rPr>
              <a:t>est_tot_mi_qty</a:t>
            </a:r>
            <a:r>
              <a:rPr lang="en-US" sz="1900" dirty="0">
                <a:ea typeface="+mn-lt"/>
                <a:cs typeface="+mn-lt"/>
              </a:rPr>
              <a:t> is an integer, the total estimated miles between the load's </a:t>
            </a:r>
            <a:r>
              <a:rPr lang="en-US" sz="1900" dirty="0" err="1">
                <a:ea typeface="+mn-lt"/>
                <a:cs typeface="+mn-lt"/>
              </a:rPr>
              <a:t>orgin</a:t>
            </a:r>
            <a:r>
              <a:rPr lang="en-US" sz="1900" dirty="0">
                <a:ea typeface="+mn-lt"/>
                <a:cs typeface="+mn-lt"/>
              </a:rPr>
              <a:t> and destination facilities.</a:t>
            </a:r>
          </a:p>
          <a:p>
            <a:r>
              <a:rPr lang="en-US" sz="1900">
                <a:ea typeface="+mn-lt"/>
                <a:cs typeface="+mn-lt"/>
              </a:rPr>
              <a:t>tot_shpmnt_qty is an integer</a:t>
            </a:r>
            <a:r>
              <a:rPr lang="en-US" sz="1900">
                <a:latin typeface="Calibri"/>
                <a:ea typeface="+mn-lt"/>
                <a:cs typeface="+mn-lt"/>
              </a:rPr>
              <a:t>, the number of shipments that are included on the transportation load.</a:t>
            </a:r>
            <a:endParaRPr lang="en-US" sz="1900">
              <a:ea typeface="+mn-lt"/>
              <a:cs typeface="+mn-lt"/>
            </a:endParaRPr>
          </a:p>
          <a:p>
            <a:r>
              <a:rPr lang="en-US" sz="1900" dirty="0">
                <a:ea typeface="+mn-lt"/>
                <a:cs typeface="+mn-lt"/>
              </a:rPr>
              <a:t> </a:t>
            </a:r>
            <a:r>
              <a:rPr lang="en-US" sz="1900" dirty="0" err="1">
                <a:ea typeface="+mn-lt"/>
                <a:cs typeface="+mn-lt"/>
              </a:rPr>
              <a:t>carr_pckup_due_dt</a:t>
            </a:r>
            <a:r>
              <a:rPr lang="en-US" sz="1900" dirty="0">
                <a:ea typeface="+mn-lt"/>
                <a:cs typeface="+mn-lt"/>
              </a:rPr>
              <a:t> is a date/time, the date of when the carrier is to pick up the load from the origin</a:t>
            </a:r>
          </a:p>
        </p:txBody>
      </p:sp>
    </p:spTree>
    <p:extLst>
      <p:ext uri="{BB962C8B-B14F-4D97-AF65-F5344CB8AC3E}">
        <p14:creationId xmlns:p14="http://schemas.microsoft.com/office/powerpoint/2010/main" val="269177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C8279-4AD0-49CD-BCDF-76F0F159705E}"/>
              </a:ext>
            </a:extLst>
          </p:cNvPr>
          <p:cNvSpPr>
            <a:spLocks noGrp="1"/>
          </p:cNvSpPr>
          <p:nvPr>
            <p:ph type="title"/>
          </p:nvPr>
        </p:nvSpPr>
        <p:spPr>
          <a:xfrm>
            <a:off x="841248" y="548640"/>
            <a:ext cx="3600860" cy="5431536"/>
          </a:xfrm>
        </p:spPr>
        <p:txBody>
          <a:bodyPr>
            <a:normAutofit/>
          </a:bodyPr>
          <a:lstStyle/>
          <a:p>
            <a:r>
              <a:rPr lang="en-US" sz="5400">
                <a:cs typeface="Calibri Light"/>
              </a:rPr>
              <a:t>Additional Data</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93868C-9C21-493A-95ED-723E8278998C}"/>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200">
                <a:cs typeface="Calibri"/>
              </a:rPr>
              <a:t>To calculate if a load was delivered late, I used the difference between the two variables listed below.</a:t>
            </a:r>
            <a:endParaRPr lang="en-US" sz="2200"/>
          </a:p>
          <a:p>
            <a:r>
              <a:rPr lang="en-US" sz="2200">
                <a:ea typeface="+mn-lt"/>
                <a:cs typeface="+mn-lt"/>
              </a:rPr>
              <a:t>act_load_cmpl_ts is a date/time field for the actual delivery date of the load to the destination facility</a:t>
            </a:r>
          </a:p>
          <a:p>
            <a:r>
              <a:rPr lang="en-US" sz="2200">
                <a:ea typeface="+mn-lt"/>
                <a:cs typeface="+mn-lt"/>
              </a:rPr>
              <a:t>carr_dlvr_due_dt is a date/time field for the delivery due date.</a:t>
            </a:r>
          </a:p>
          <a:p>
            <a:pPr marL="0" indent="0">
              <a:buNone/>
            </a:pPr>
            <a:r>
              <a:rPr lang="en-US" sz="2200">
                <a:ea typeface="+mn-lt"/>
                <a:cs typeface="+mn-lt"/>
              </a:rPr>
              <a:t>A new column was created in the dataframe titled 'Late_Load'.  This column was calculated by finding where the actual load complete date was greater than the delivery due date plus 1 day.</a:t>
            </a:r>
          </a:p>
          <a:p>
            <a:pPr marL="457200" indent="-457200"/>
            <a:r>
              <a:rPr lang="en-US" sz="2200">
                <a:ea typeface="+mn-lt"/>
                <a:cs typeface="+mn-lt"/>
              </a:rPr>
              <a:t>Late_Load is a integer containing only 1 or 0 to identify late or on-time loads.</a:t>
            </a:r>
          </a:p>
        </p:txBody>
      </p:sp>
    </p:spTree>
    <p:extLst>
      <p:ext uri="{BB962C8B-B14F-4D97-AF65-F5344CB8AC3E}">
        <p14:creationId xmlns:p14="http://schemas.microsoft.com/office/powerpoint/2010/main" val="2804687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dirty="0"/>
              <a:t>Origin Location</a:t>
            </a:r>
            <a:r>
              <a:rPr lang="en-US" sz="4000" kern="1200" dirty="0">
                <a:latin typeface="+mj-lt"/>
                <a:ea typeface="+mj-ea"/>
                <a:cs typeface="+mj-cs"/>
              </a:rPr>
              <a:t> - Histogram</a:t>
            </a: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6" descr="Chart, histogram&#10;&#10;Description automatically generated">
            <a:extLst>
              <a:ext uri="{FF2B5EF4-FFF2-40B4-BE49-F238E27FC236}">
                <a16:creationId xmlns:a16="http://schemas.microsoft.com/office/drawing/2014/main" id="{C893591F-8531-4745-9312-1BDD73030532}"/>
              </a:ext>
            </a:extLst>
          </p:cNvPr>
          <p:cNvPicPr>
            <a:picLocks noGrp="1" noChangeAspect="1"/>
          </p:cNvPicPr>
          <p:nvPr>
            <p:ph idx="1"/>
          </p:nvPr>
        </p:nvPicPr>
        <p:blipFill>
          <a:blip r:embed="rId2"/>
          <a:stretch>
            <a:fillRect/>
          </a:stretch>
        </p:blipFill>
        <p:spPr>
          <a:xfrm>
            <a:off x="317810" y="2012271"/>
            <a:ext cx="11351941" cy="3374023"/>
          </a:xfrm>
        </p:spPr>
      </p:pic>
      <p:sp>
        <p:nvSpPr>
          <p:cNvPr id="7" name="TextBox 6">
            <a:extLst>
              <a:ext uri="{FF2B5EF4-FFF2-40B4-BE49-F238E27FC236}">
                <a16:creationId xmlns:a16="http://schemas.microsoft.com/office/drawing/2014/main" id="{6C1D9B40-6C96-4010-9911-FD1D3FF72425}"/>
              </a:ext>
            </a:extLst>
          </p:cNvPr>
          <p:cNvSpPr txBox="1"/>
          <p:nvPr/>
        </p:nvSpPr>
        <p:spPr>
          <a:xfrm>
            <a:off x="496230" y="5300546"/>
            <a:ext cx="1145973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With such a large list of origin locations, I had a hard time displaying properly.  I should have grouped them by State or maybe zip-code, but I ran out of time.  </a:t>
            </a:r>
            <a:endParaRPr lang="en-US"/>
          </a:p>
          <a:p>
            <a:r>
              <a:rPr lang="en-US">
                <a:ea typeface="+mn-lt"/>
                <a:cs typeface="+mn-lt"/>
              </a:rPr>
              <a:t>I think in these cases, the mode is a pretty important measurement for helping with the goals of this project.  Considering we're looking for significant correlations in the data that explain late loads.  Here, the histogram clearly shows the mode.  Which would indicate that a singular distribution center or vendor location is responsible for the most late loads.</a:t>
            </a:r>
            <a:endParaRPr lang="en-US"/>
          </a:p>
        </p:txBody>
      </p:sp>
    </p:spTree>
    <p:extLst>
      <p:ext uri="{BB962C8B-B14F-4D97-AF65-F5344CB8AC3E}">
        <p14:creationId xmlns:p14="http://schemas.microsoft.com/office/powerpoint/2010/main" val="1786775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Destination Location - Histogram</a:t>
            </a: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5" descr="Chart, bar chart, histogram&#10;&#10;Description automatically generated">
            <a:extLst>
              <a:ext uri="{FF2B5EF4-FFF2-40B4-BE49-F238E27FC236}">
                <a16:creationId xmlns:a16="http://schemas.microsoft.com/office/drawing/2014/main" id="{5A41DBE7-9D17-463F-9145-806853CB1E34}"/>
              </a:ext>
            </a:extLst>
          </p:cNvPr>
          <p:cNvPicPr>
            <a:picLocks noGrp="1" noChangeAspect="1"/>
          </p:cNvPicPr>
          <p:nvPr>
            <p:ph idx="1"/>
          </p:nvPr>
        </p:nvPicPr>
        <p:blipFill>
          <a:blip r:embed="rId2"/>
          <a:stretch>
            <a:fillRect/>
          </a:stretch>
        </p:blipFill>
        <p:spPr>
          <a:xfrm>
            <a:off x="549058" y="2011510"/>
            <a:ext cx="11106641" cy="3194532"/>
          </a:xfrm>
          <a:prstGeom prst="rect">
            <a:avLst/>
          </a:prstGeom>
        </p:spPr>
      </p:pic>
      <p:sp>
        <p:nvSpPr>
          <p:cNvPr id="4" name="TextBox 3">
            <a:extLst>
              <a:ext uri="{FF2B5EF4-FFF2-40B4-BE49-F238E27FC236}">
                <a16:creationId xmlns:a16="http://schemas.microsoft.com/office/drawing/2014/main" id="{9F487D29-D6BF-4B4D-89B1-2FAE945009BE}"/>
              </a:ext>
            </a:extLst>
          </p:cNvPr>
          <p:cNvSpPr txBox="1"/>
          <p:nvPr/>
        </p:nvSpPr>
        <p:spPr>
          <a:xfrm>
            <a:off x="496230" y="5300546"/>
            <a:ext cx="1145973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Helvetica Neue"/>
              </a:rPr>
              <a:t>Similar to the histogram for where late loads originate from, we can clearly see the mode in late load destinations. Considering that one distribution center services multiple stores and clubs, it might be plausible to suggest that the distribution center represented by the mode in the previous histrogram may be contributing to multple late loads in this histogram</a:t>
            </a:r>
            <a:endParaRPr lang="en-US"/>
          </a:p>
        </p:txBody>
      </p:sp>
    </p:spTree>
    <p:extLst>
      <p:ext uri="{BB962C8B-B14F-4D97-AF65-F5344CB8AC3E}">
        <p14:creationId xmlns:p14="http://schemas.microsoft.com/office/powerpoint/2010/main" val="2076242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a:ea typeface="+mj-lt"/>
                <a:cs typeface="+mj-lt"/>
              </a:rPr>
              <a:t>Carrier Name </a:t>
            </a:r>
            <a:r>
              <a:rPr lang="en-US" sz="4000" kern="1200">
                <a:ea typeface="+mj-lt"/>
                <a:cs typeface="+mj-lt"/>
              </a:rPr>
              <a:t>- Histogram</a:t>
            </a:r>
            <a:endParaRPr lang="en-US" sz="4000">
              <a:ea typeface="+mj-lt"/>
              <a:cs typeface="+mj-l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Chart, histogram&#10;&#10;Description automatically generated">
            <a:extLst>
              <a:ext uri="{FF2B5EF4-FFF2-40B4-BE49-F238E27FC236}">
                <a16:creationId xmlns:a16="http://schemas.microsoft.com/office/drawing/2014/main" id="{2F29D80C-5497-41EB-9B70-47C82774A4C7}"/>
              </a:ext>
            </a:extLst>
          </p:cNvPr>
          <p:cNvPicPr>
            <a:picLocks noChangeAspect="1"/>
          </p:cNvPicPr>
          <p:nvPr/>
        </p:nvPicPr>
        <p:blipFill>
          <a:blip r:embed="rId2"/>
          <a:stretch>
            <a:fillRect/>
          </a:stretch>
        </p:blipFill>
        <p:spPr>
          <a:xfrm>
            <a:off x="180278" y="2283836"/>
            <a:ext cx="11747809" cy="3024449"/>
          </a:xfrm>
          <a:prstGeom prst="rect">
            <a:avLst/>
          </a:prstGeom>
        </p:spPr>
      </p:pic>
      <p:sp>
        <p:nvSpPr>
          <p:cNvPr id="5" name="TextBox 4">
            <a:extLst>
              <a:ext uri="{FF2B5EF4-FFF2-40B4-BE49-F238E27FC236}">
                <a16:creationId xmlns:a16="http://schemas.microsoft.com/office/drawing/2014/main" id="{1E74285A-71C3-40DE-A1CF-3D6B1330AE10}"/>
              </a:ext>
            </a:extLst>
          </p:cNvPr>
          <p:cNvSpPr txBox="1"/>
          <p:nvPr/>
        </p:nvSpPr>
        <p:spPr>
          <a:xfrm>
            <a:off x="496230" y="5300546"/>
            <a:ext cx="1145973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Helvetica Neue"/>
              </a:rPr>
              <a:t>Similar to the load origin histogram, this is a very wide set of data.  The mode is difficult to see from just the histogram, but viewing the data this way would be important as it points to four different carriers that are </a:t>
            </a:r>
            <a:r>
              <a:rPr lang="en-US">
                <a:latin typeface="Helvetica Neue"/>
              </a:rPr>
              <a:t>responsible for the majority of late loads in the network.</a:t>
            </a:r>
          </a:p>
        </p:txBody>
      </p:sp>
    </p:spTree>
    <p:extLst>
      <p:ext uri="{BB962C8B-B14F-4D97-AF65-F5344CB8AC3E}">
        <p14:creationId xmlns:p14="http://schemas.microsoft.com/office/powerpoint/2010/main" val="725027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46F3EF-1B6B-42B0-995F-98A7DC992BA1}"/>
              </a:ext>
            </a:extLst>
          </p:cNvPr>
          <p:cNvSpPr>
            <a:spLocks noGrp="1"/>
          </p:cNvSpPr>
          <p:nvPr>
            <p:ph type="title"/>
          </p:nvPr>
        </p:nvSpPr>
        <p:spPr>
          <a:xfrm>
            <a:off x="901690" y="405575"/>
            <a:ext cx="6430414" cy="674649"/>
          </a:xfrm>
        </p:spPr>
        <p:txBody>
          <a:bodyPr vert="horz" lIns="91440" tIns="45720" rIns="91440" bIns="45720" rtlCol="0" anchor="ctr">
            <a:normAutofit/>
          </a:bodyPr>
          <a:lstStyle/>
          <a:p>
            <a:r>
              <a:rPr lang="en-US" sz="4000" dirty="0">
                <a:ea typeface="+mj-lt"/>
                <a:cs typeface="+mj-lt"/>
              </a:rPr>
              <a:t>Equipment Type </a:t>
            </a:r>
            <a:r>
              <a:rPr lang="en-US" sz="4000" kern="1200" dirty="0">
                <a:ea typeface="+mj-lt"/>
                <a:cs typeface="+mj-lt"/>
              </a:rPr>
              <a:t>- Histogram</a:t>
            </a:r>
            <a:endParaRPr lang="en-US" sz="4000" dirty="0">
              <a:ea typeface="+mj-lt"/>
              <a:cs typeface="+mj-lt"/>
            </a:endParaRPr>
          </a:p>
        </p:txBody>
      </p:sp>
      <p:sp>
        <p:nvSpPr>
          <p:cNvPr id="15" name="Rectangle 1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7" descr="Chart, histogram&#10;&#10;Description automatically generated">
            <a:extLst>
              <a:ext uri="{FF2B5EF4-FFF2-40B4-BE49-F238E27FC236}">
                <a16:creationId xmlns:a16="http://schemas.microsoft.com/office/drawing/2014/main" id="{3A51BF26-F717-4C4D-AA73-332C35B77B96}"/>
              </a:ext>
            </a:extLst>
          </p:cNvPr>
          <p:cNvPicPr>
            <a:picLocks noChangeAspect="1"/>
          </p:cNvPicPr>
          <p:nvPr/>
        </p:nvPicPr>
        <p:blipFill>
          <a:blip r:embed="rId2"/>
          <a:stretch>
            <a:fillRect/>
          </a:stretch>
        </p:blipFill>
        <p:spPr>
          <a:xfrm>
            <a:off x="493430" y="1955723"/>
            <a:ext cx="4263509" cy="4899606"/>
          </a:xfrm>
          <a:prstGeom prst="rect">
            <a:avLst/>
          </a:prstGeom>
        </p:spPr>
      </p:pic>
      <p:sp>
        <p:nvSpPr>
          <p:cNvPr id="4" name="TextBox 3">
            <a:extLst>
              <a:ext uri="{FF2B5EF4-FFF2-40B4-BE49-F238E27FC236}">
                <a16:creationId xmlns:a16="http://schemas.microsoft.com/office/drawing/2014/main" id="{C50C45FD-00A9-437A-8BFA-244A42516E28}"/>
              </a:ext>
            </a:extLst>
          </p:cNvPr>
          <p:cNvSpPr txBox="1"/>
          <p:nvPr/>
        </p:nvSpPr>
        <p:spPr>
          <a:xfrm>
            <a:off x="5328424" y="2131741"/>
            <a:ext cx="651602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Here we can see that the mode represents equipment type 'VAN53 with Dry Protection'.  Even though the word 'van' is included in the description, this equipment type is your typical 53 foot dry trailer.  This makes sense as a majority of the loads Walmart moves are with this type of equipment.</a:t>
            </a:r>
          </a:p>
        </p:txBody>
      </p:sp>
    </p:spTree>
    <p:extLst>
      <p:ext uri="{BB962C8B-B14F-4D97-AF65-F5344CB8AC3E}">
        <p14:creationId xmlns:p14="http://schemas.microsoft.com/office/powerpoint/2010/main" val="1142191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Words>
  <Application>Microsoft Office PowerPoint</Application>
  <PresentationFormat>Widescreen</PresentationFormat>
  <Paragraphs>7</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Transportation – Late Load Prediction Michael Paris Bellevue Univeristy DCS530</vt:lpstr>
      <vt:lpstr>Analysis Goals</vt:lpstr>
      <vt:lpstr>Background (Why is this important)</vt:lpstr>
      <vt:lpstr>Data Set Variables</vt:lpstr>
      <vt:lpstr>Additional Data</vt:lpstr>
      <vt:lpstr>Origin Location - Histogram</vt:lpstr>
      <vt:lpstr>Destination Location - Histogram</vt:lpstr>
      <vt:lpstr>Carrier Name - Histogram</vt:lpstr>
      <vt:lpstr>Equipment Type - Histogram</vt:lpstr>
      <vt:lpstr>Carrier Pick-Up Date - Histogram</vt:lpstr>
      <vt:lpstr>Estimated Total Load Miles - Histogram</vt:lpstr>
      <vt:lpstr>Total Shipments - Histogram</vt:lpstr>
      <vt:lpstr>Loads and Late Loads - PMF</vt:lpstr>
      <vt:lpstr>Carrier Delivery Due Date - CDF</vt:lpstr>
      <vt:lpstr>Estimated Total Load Miles - CDF</vt:lpstr>
      <vt:lpstr>Estimated Total Load Miles - Normal Curve</vt:lpstr>
      <vt:lpstr>Scatter Plot – Total Miles and load destination</vt:lpstr>
      <vt:lpstr>Scatter Plot – Total Miles and late loads</vt:lpstr>
      <vt:lpstr>Chi-Squared Testing – Origin Location </vt:lpstr>
      <vt:lpstr>Chi-Squared Testing – Destination Location </vt:lpstr>
      <vt:lpstr>Chi-Squared Testing – Carrier Name</vt:lpstr>
      <vt:lpstr>Chi-Squared Testing – Equipment Type</vt:lpstr>
      <vt:lpstr>Chi-Squared Testing – Carrier Pickup Due Date</vt:lpstr>
      <vt:lpstr>Logistic Regression Test – Total Miles</vt:lpstr>
      <vt:lpstr>Logistic Regression Test – Destination Location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Transportation – Late Load Prediction</dc:title>
  <dc:creator>Michael Paris</dc:creator>
  <cp:lastModifiedBy>Michael Paris</cp:lastModifiedBy>
  <cp:revision>529</cp:revision>
  <dcterms:created xsi:type="dcterms:W3CDTF">2021-04-26T01:43:53Z</dcterms:created>
  <dcterms:modified xsi:type="dcterms:W3CDTF">2021-06-05T04:13:54Z</dcterms:modified>
</cp:coreProperties>
</file>